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71" r:id="rId4"/>
    <p:sldId id="285" r:id="rId5"/>
    <p:sldId id="366" r:id="rId6"/>
    <p:sldId id="260" r:id="rId7"/>
    <p:sldId id="261" r:id="rId8"/>
    <p:sldId id="262" r:id="rId9"/>
    <p:sldId id="266" r:id="rId10"/>
    <p:sldId id="263" r:id="rId11"/>
    <p:sldId id="264" r:id="rId12"/>
    <p:sldId id="265" r:id="rId13"/>
    <p:sldId id="367" r:id="rId14"/>
    <p:sldId id="350" r:id="rId15"/>
    <p:sldId id="362" r:id="rId16"/>
    <p:sldId id="361" r:id="rId17"/>
    <p:sldId id="351" r:id="rId18"/>
    <p:sldId id="363" r:id="rId19"/>
    <p:sldId id="268" r:id="rId20"/>
    <p:sldId id="368" r:id="rId21"/>
    <p:sldId id="365" r:id="rId22"/>
    <p:sldId id="273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72" autoAdjust="0"/>
    <p:restoredTop sz="94660"/>
  </p:normalViewPr>
  <p:slideViewPr>
    <p:cSldViewPr snapToGrid="0">
      <p:cViewPr varScale="1">
        <p:scale>
          <a:sx n="76" d="100"/>
          <a:sy n="76" d="100"/>
        </p:scale>
        <p:origin x="168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24AC20-F893-4501-B792-1F2F04B18906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6B3B8809-E104-407B-B079-B6A734FD110A}">
      <dgm:prSet phldrT="[Tekst]"/>
      <dgm:spPr>
        <a:solidFill>
          <a:srgbClr val="FFCCFF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l-NL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materiality</a:t>
          </a:r>
          <a:endParaRPr lang="nl-NL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1BDACF-AB4B-4E39-B7AA-5278012F2BB5}" type="parTrans" cxnId="{5048FF86-8BCA-4B89-86A1-3021A2D4920F}">
      <dgm:prSet/>
      <dgm:spPr/>
      <dgm:t>
        <a:bodyPr/>
        <a:lstStyle/>
        <a:p>
          <a:endParaRPr lang="nl-NL"/>
        </a:p>
      </dgm:t>
    </dgm:pt>
    <dgm:pt modelId="{99453D88-3F88-4103-BAD6-B1EF610D144A}" type="sibTrans" cxnId="{5048FF86-8BCA-4B89-86A1-3021A2D4920F}">
      <dgm:prSet/>
      <dgm:spPr/>
      <dgm:t>
        <a:bodyPr/>
        <a:lstStyle/>
        <a:p>
          <a:endParaRPr lang="nl-NL"/>
        </a:p>
      </dgm:t>
    </dgm:pt>
    <dgm:pt modelId="{3A992E7A-9372-479F-957E-DC0FE64B7897}">
      <dgm:prSet phldrT="[Tekst]"/>
      <dgm:spPr>
        <a:solidFill>
          <a:srgbClr val="99CCFF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l-NL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narrativity</a:t>
          </a:r>
          <a:endParaRPr lang="nl-NL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77CA87-F827-4DF5-BCBA-05D79816D6CD}" type="parTrans" cxnId="{3F772138-1A42-478F-B794-3D0E9F4182E8}">
      <dgm:prSet/>
      <dgm:spPr/>
      <dgm:t>
        <a:bodyPr/>
        <a:lstStyle/>
        <a:p>
          <a:endParaRPr lang="nl-NL"/>
        </a:p>
      </dgm:t>
    </dgm:pt>
    <dgm:pt modelId="{FC498E09-82EF-4BFE-892E-BBE07308CA5C}" type="sibTrans" cxnId="{3F772138-1A42-478F-B794-3D0E9F4182E8}">
      <dgm:prSet/>
      <dgm:spPr/>
      <dgm:t>
        <a:bodyPr/>
        <a:lstStyle/>
        <a:p>
          <a:endParaRPr lang="nl-NL"/>
        </a:p>
      </dgm:t>
    </dgm:pt>
    <dgm:pt modelId="{C2DE4AD2-5355-4E0D-945A-7808106E46AF}">
      <dgm:prSet phldrT="[Tekst]"/>
      <dgm:spPr>
        <a:solidFill>
          <a:srgbClr val="FFCC99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l-NL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embodiment</a:t>
          </a:r>
          <a:endParaRPr lang="nl-NL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1D19BF-09E5-4D49-8C6E-0FE8386B86E7}" type="parTrans" cxnId="{1EB39FC7-B9A6-4FAF-B386-EB993E020B47}">
      <dgm:prSet/>
      <dgm:spPr/>
      <dgm:t>
        <a:bodyPr/>
        <a:lstStyle/>
        <a:p>
          <a:endParaRPr lang="nl-NL"/>
        </a:p>
      </dgm:t>
    </dgm:pt>
    <dgm:pt modelId="{8462C3BB-EA78-4DF4-B4A6-31ABA1D3EA57}" type="sibTrans" cxnId="{1EB39FC7-B9A6-4FAF-B386-EB993E020B47}">
      <dgm:prSet/>
      <dgm:spPr/>
      <dgm:t>
        <a:bodyPr/>
        <a:lstStyle/>
        <a:p>
          <a:endParaRPr lang="nl-NL"/>
        </a:p>
      </dgm:t>
    </dgm:pt>
    <dgm:pt modelId="{8AE4763F-1DF4-4F6F-9EC4-6C9F94C917D3}" type="pres">
      <dgm:prSet presAssocID="{6224AC20-F893-4501-B792-1F2F04B18906}" presName="compositeShape" presStyleCnt="0">
        <dgm:presLayoutVars>
          <dgm:chMax val="7"/>
          <dgm:dir/>
          <dgm:resizeHandles val="exact"/>
        </dgm:presLayoutVars>
      </dgm:prSet>
      <dgm:spPr/>
    </dgm:pt>
    <dgm:pt modelId="{7914D777-9AF2-4E7F-B4D2-320A3B31DBFC}" type="pres">
      <dgm:prSet presAssocID="{6224AC20-F893-4501-B792-1F2F04B18906}" presName="wedge1" presStyleLbl="node1" presStyleIdx="0" presStyleCnt="3" custLinFactNeighborX="598" custLinFactNeighborY="1069"/>
      <dgm:spPr/>
    </dgm:pt>
    <dgm:pt modelId="{D292A133-3DF7-415D-8D9F-58B5DF22C6B1}" type="pres">
      <dgm:prSet presAssocID="{6224AC20-F893-4501-B792-1F2F04B1890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69A51C4-A9B9-4235-B4C9-FABAC198D640}" type="pres">
      <dgm:prSet presAssocID="{6224AC20-F893-4501-B792-1F2F04B18906}" presName="wedge2" presStyleLbl="node1" presStyleIdx="1" presStyleCnt="3" custLinFactNeighborX="2944" custLinFactNeighborY="2569"/>
      <dgm:spPr/>
    </dgm:pt>
    <dgm:pt modelId="{2757D45F-4AFC-4E03-B66F-8230F7440CAE}" type="pres">
      <dgm:prSet presAssocID="{6224AC20-F893-4501-B792-1F2F04B1890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C557FA35-5B1A-4F10-82A5-81C4F7311E67}" type="pres">
      <dgm:prSet presAssocID="{6224AC20-F893-4501-B792-1F2F04B18906}" presName="wedge3" presStyleLbl="node1" presStyleIdx="2" presStyleCnt="3" custLinFactNeighborX="379" custLinFactNeighborY="-1907"/>
      <dgm:spPr/>
    </dgm:pt>
    <dgm:pt modelId="{DF9E1ACB-AE79-4B68-80DB-5E03825F9A34}" type="pres">
      <dgm:prSet presAssocID="{6224AC20-F893-4501-B792-1F2F04B1890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9D9A0306-5A27-4845-8D06-F9BA091B2D98}" type="presOf" srcId="{6224AC20-F893-4501-B792-1F2F04B18906}" destId="{8AE4763F-1DF4-4F6F-9EC4-6C9F94C917D3}" srcOrd="0" destOrd="0" presId="urn:microsoft.com/office/officeart/2005/8/layout/chart3"/>
    <dgm:cxn modelId="{824E190C-3588-4203-B59D-4B445A74943C}" type="presOf" srcId="{3A992E7A-9372-479F-957E-DC0FE64B7897}" destId="{2757D45F-4AFC-4E03-B66F-8230F7440CAE}" srcOrd="1" destOrd="0" presId="urn:microsoft.com/office/officeart/2005/8/layout/chart3"/>
    <dgm:cxn modelId="{3F772138-1A42-478F-B794-3D0E9F4182E8}" srcId="{6224AC20-F893-4501-B792-1F2F04B18906}" destId="{3A992E7A-9372-479F-957E-DC0FE64B7897}" srcOrd="1" destOrd="0" parTransId="{0D77CA87-F827-4DF5-BCBA-05D79816D6CD}" sibTransId="{FC498E09-82EF-4BFE-892E-BBE07308CA5C}"/>
    <dgm:cxn modelId="{88794D42-B713-47D9-91F3-96EFCF5925FA}" type="presOf" srcId="{C2DE4AD2-5355-4E0D-945A-7808106E46AF}" destId="{DF9E1ACB-AE79-4B68-80DB-5E03825F9A34}" srcOrd="1" destOrd="0" presId="urn:microsoft.com/office/officeart/2005/8/layout/chart3"/>
    <dgm:cxn modelId="{37DC9A55-DBA5-4DB8-A7F4-BDA7DD70FA5D}" type="presOf" srcId="{3A992E7A-9372-479F-957E-DC0FE64B7897}" destId="{569A51C4-A9B9-4235-B4C9-FABAC198D640}" srcOrd="0" destOrd="0" presId="urn:microsoft.com/office/officeart/2005/8/layout/chart3"/>
    <dgm:cxn modelId="{EF16A880-E1AA-4417-B092-5BC1BDC59061}" type="presOf" srcId="{6B3B8809-E104-407B-B079-B6A734FD110A}" destId="{7914D777-9AF2-4E7F-B4D2-320A3B31DBFC}" srcOrd="0" destOrd="0" presId="urn:microsoft.com/office/officeart/2005/8/layout/chart3"/>
    <dgm:cxn modelId="{5048FF86-8BCA-4B89-86A1-3021A2D4920F}" srcId="{6224AC20-F893-4501-B792-1F2F04B18906}" destId="{6B3B8809-E104-407B-B079-B6A734FD110A}" srcOrd="0" destOrd="0" parTransId="{6A1BDACF-AB4B-4E39-B7AA-5278012F2BB5}" sibTransId="{99453D88-3F88-4103-BAD6-B1EF610D144A}"/>
    <dgm:cxn modelId="{7963048F-46B2-485F-ACF3-AB30612B48D5}" type="presOf" srcId="{6B3B8809-E104-407B-B079-B6A734FD110A}" destId="{D292A133-3DF7-415D-8D9F-58B5DF22C6B1}" srcOrd="1" destOrd="0" presId="urn:microsoft.com/office/officeart/2005/8/layout/chart3"/>
    <dgm:cxn modelId="{1EB39FC7-B9A6-4FAF-B386-EB993E020B47}" srcId="{6224AC20-F893-4501-B792-1F2F04B18906}" destId="{C2DE4AD2-5355-4E0D-945A-7808106E46AF}" srcOrd="2" destOrd="0" parTransId="{8C1D19BF-09E5-4D49-8C6E-0FE8386B86E7}" sibTransId="{8462C3BB-EA78-4DF4-B4A6-31ABA1D3EA57}"/>
    <dgm:cxn modelId="{8A6E9EF7-631F-4233-A9A9-A826215E74C0}" type="presOf" srcId="{C2DE4AD2-5355-4E0D-945A-7808106E46AF}" destId="{C557FA35-5B1A-4F10-82A5-81C4F7311E67}" srcOrd="0" destOrd="0" presId="urn:microsoft.com/office/officeart/2005/8/layout/chart3"/>
    <dgm:cxn modelId="{C629F44B-B66F-4C7D-8368-FBBB9704FB6E}" type="presParOf" srcId="{8AE4763F-1DF4-4F6F-9EC4-6C9F94C917D3}" destId="{7914D777-9AF2-4E7F-B4D2-320A3B31DBFC}" srcOrd="0" destOrd="0" presId="urn:microsoft.com/office/officeart/2005/8/layout/chart3"/>
    <dgm:cxn modelId="{A17208F0-09A8-42FE-A034-FF50C6DEF45D}" type="presParOf" srcId="{8AE4763F-1DF4-4F6F-9EC4-6C9F94C917D3}" destId="{D292A133-3DF7-415D-8D9F-58B5DF22C6B1}" srcOrd="1" destOrd="0" presId="urn:microsoft.com/office/officeart/2005/8/layout/chart3"/>
    <dgm:cxn modelId="{643E76EF-1166-46BC-9534-C8C5CB0BE273}" type="presParOf" srcId="{8AE4763F-1DF4-4F6F-9EC4-6C9F94C917D3}" destId="{569A51C4-A9B9-4235-B4C9-FABAC198D640}" srcOrd="2" destOrd="0" presId="urn:microsoft.com/office/officeart/2005/8/layout/chart3"/>
    <dgm:cxn modelId="{E6D81034-EDAC-4971-AE2D-8EC6FF0C8FED}" type="presParOf" srcId="{8AE4763F-1DF4-4F6F-9EC4-6C9F94C917D3}" destId="{2757D45F-4AFC-4E03-B66F-8230F7440CAE}" srcOrd="3" destOrd="0" presId="urn:microsoft.com/office/officeart/2005/8/layout/chart3"/>
    <dgm:cxn modelId="{330105DF-1E34-406E-A666-918FBBBA2AE6}" type="presParOf" srcId="{8AE4763F-1DF4-4F6F-9EC4-6C9F94C917D3}" destId="{C557FA35-5B1A-4F10-82A5-81C4F7311E67}" srcOrd="4" destOrd="0" presId="urn:microsoft.com/office/officeart/2005/8/layout/chart3"/>
    <dgm:cxn modelId="{004178DA-8154-412D-900F-2373644482BE}" type="presParOf" srcId="{8AE4763F-1DF4-4F6F-9EC4-6C9F94C917D3}" destId="{DF9E1ACB-AE79-4B68-80DB-5E03825F9A34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24AC20-F893-4501-B792-1F2F04B18906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6B3B8809-E104-407B-B079-B6A734FD110A}">
      <dgm:prSet phldrT="[Tekst]"/>
      <dgm:spPr>
        <a:solidFill>
          <a:srgbClr val="FFCCFF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r"/>
          <a:r>
            <a:rPr lang="nl-NL" u="sng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materiality</a:t>
          </a:r>
          <a:endParaRPr lang="nl-NL" u="sng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r"/>
          <a:r>
            <a:rPr lang="nl-N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functie</a:t>
          </a:r>
        </a:p>
        <a:p>
          <a:pPr algn="r"/>
          <a:r>
            <a:rPr lang="nl-N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kwaliteit</a:t>
          </a:r>
        </a:p>
      </dgm:t>
    </dgm:pt>
    <dgm:pt modelId="{6A1BDACF-AB4B-4E39-B7AA-5278012F2BB5}" type="parTrans" cxnId="{5048FF86-8BCA-4B89-86A1-3021A2D4920F}">
      <dgm:prSet/>
      <dgm:spPr/>
      <dgm:t>
        <a:bodyPr/>
        <a:lstStyle/>
        <a:p>
          <a:endParaRPr lang="nl-NL"/>
        </a:p>
      </dgm:t>
    </dgm:pt>
    <dgm:pt modelId="{99453D88-3F88-4103-BAD6-B1EF610D144A}" type="sibTrans" cxnId="{5048FF86-8BCA-4B89-86A1-3021A2D4920F}">
      <dgm:prSet/>
      <dgm:spPr/>
      <dgm:t>
        <a:bodyPr/>
        <a:lstStyle/>
        <a:p>
          <a:endParaRPr lang="nl-NL"/>
        </a:p>
      </dgm:t>
    </dgm:pt>
    <dgm:pt modelId="{3A992E7A-9372-479F-957E-DC0FE64B7897}">
      <dgm:prSet phldrT="[Tekst]"/>
      <dgm:spPr>
        <a:solidFill>
          <a:srgbClr val="99CCFF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nl-NL" u="sng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narrativity</a:t>
          </a:r>
          <a:endParaRPr lang="nl-NL" u="sng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nl-N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-verhaal binnen muziekles</a:t>
          </a:r>
        </a:p>
        <a:p>
          <a:pPr algn="ctr"/>
          <a:r>
            <a:rPr lang="nl-N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muziekles als verhaal</a:t>
          </a:r>
        </a:p>
      </dgm:t>
    </dgm:pt>
    <dgm:pt modelId="{0D77CA87-F827-4DF5-BCBA-05D79816D6CD}" type="parTrans" cxnId="{3F772138-1A42-478F-B794-3D0E9F4182E8}">
      <dgm:prSet/>
      <dgm:spPr/>
      <dgm:t>
        <a:bodyPr/>
        <a:lstStyle/>
        <a:p>
          <a:endParaRPr lang="nl-NL"/>
        </a:p>
      </dgm:t>
    </dgm:pt>
    <dgm:pt modelId="{FC498E09-82EF-4BFE-892E-BBE07308CA5C}" type="sibTrans" cxnId="{3F772138-1A42-478F-B794-3D0E9F4182E8}">
      <dgm:prSet/>
      <dgm:spPr/>
      <dgm:t>
        <a:bodyPr/>
        <a:lstStyle/>
        <a:p>
          <a:endParaRPr lang="nl-NL"/>
        </a:p>
      </dgm:t>
    </dgm:pt>
    <dgm:pt modelId="{C2DE4AD2-5355-4E0D-945A-7808106E46AF}">
      <dgm:prSet phldrT="[Tekst]"/>
      <dgm:spPr>
        <a:solidFill>
          <a:srgbClr val="FFCC99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nl-NL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embodiment</a:t>
          </a:r>
          <a:r>
            <a:rPr lang="nl-N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focus op zintuigelijke ervaringen</a:t>
          </a:r>
        </a:p>
      </dgm:t>
    </dgm:pt>
    <dgm:pt modelId="{8C1D19BF-09E5-4D49-8C6E-0FE8386B86E7}" type="parTrans" cxnId="{1EB39FC7-B9A6-4FAF-B386-EB993E020B47}">
      <dgm:prSet/>
      <dgm:spPr/>
      <dgm:t>
        <a:bodyPr/>
        <a:lstStyle/>
        <a:p>
          <a:endParaRPr lang="nl-NL"/>
        </a:p>
      </dgm:t>
    </dgm:pt>
    <dgm:pt modelId="{8462C3BB-EA78-4DF4-B4A6-31ABA1D3EA57}" type="sibTrans" cxnId="{1EB39FC7-B9A6-4FAF-B386-EB993E020B47}">
      <dgm:prSet/>
      <dgm:spPr/>
      <dgm:t>
        <a:bodyPr/>
        <a:lstStyle/>
        <a:p>
          <a:endParaRPr lang="nl-NL"/>
        </a:p>
      </dgm:t>
    </dgm:pt>
    <dgm:pt modelId="{8AE4763F-1DF4-4F6F-9EC4-6C9F94C917D3}" type="pres">
      <dgm:prSet presAssocID="{6224AC20-F893-4501-B792-1F2F04B18906}" presName="compositeShape" presStyleCnt="0">
        <dgm:presLayoutVars>
          <dgm:chMax val="7"/>
          <dgm:dir/>
          <dgm:resizeHandles val="exact"/>
        </dgm:presLayoutVars>
      </dgm:prSet>
      <dgm:spPr/>
    </dgm:pt>
    <dgm:pt modelId="{7914D777-9AF2-4E7F-B4D2-320A3B31DBFC}" type="pres">
      <dgm:prSet presAssocID="{6224AC20-F893-4501-B792-1F2F04B18906}" presName="wedge1" presStyleLbl="node1" presStyleIdx="0" presStyleCnt="3" custLinFactNeighborX="598" custLinFactNeighborY="1069"/>
      <dgm:spPr/>
    </dgm:pt>
    <dgm:pt modelId="{D292A133-3DF7-415D-8D9F-58B5DF22C6B1}" type="pres">
      <dgm:prSet presAssocID="{6224AC20-F893-4501-B792-1F2F04B1890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69A51C4-A9B9-4235-B4C9-FABAC198D640}" type="pres">
      <dgm:prSet presAssocID="{6224AC20-F893-4501-B792-1F2F04B18906}" presName="wedge2" presStyleLbl="node1" presStyleIdx="1" presStyleCnt="3" custLinFactNeighborX="2944" custLinFactNeighborY="2569"/>
      <dgm:spPr/>
    </dgm:pt>
    <dgm:pt modelId="{2757D45F-4AFC-4E03-B66F-8230F7440CAE}" type="pres">
      <dgm:prSet presAssocID="{6224AC20-F893-4501-B792-1F2F04B1890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C557FA35-5B1A-4F10-82A5-81C4F7311E67}" type="pres">
      <dgm:prSet presAssocID="{6224AC20-F893-4501-B792-1F2F04B18906}" presName="wedge3" presStyleLbl="node1" presStyleIdx="2" presStyleCnt="3" custLinFactNeighborX="379" custLinFactNeighborY="-1907"/>
      <dgm:spPr/>
    </dgm:pt>
    <dgm:pt modelId="{DF9E1ACB-AE79-4B68-80DB-5E03825F9A34}" type="pres">
      <dgm:prSet presAssocID="{6224AC20-F893-4501-B792-1F2F04B1890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3F772138-1A42-478F-B794-3D0E9F4182E8}" srcId="{6224AC20-F893-4501-B792-1F2F04B18906}" destId="{3A992E7A-9372-479F-957E-DC0FE64B7897}" srcOrd="1" destOrd="0" parTransId="{0D77CA87-F827-4DF5-BCBA-05D79816D6CD}" sibTransId="{FC498E09-82EF-4BFE-892E-BBE07308CA5C}"/>
    <dgm:cxn modelId="{8C50E038-3BBA-4B06-BCB3-36AD1A148721}" type="presOf" srcId="{3A992E7A-9372-479F-957E-DC0FE64B7897}" destId="{2757D45F-4AFC-4E03-B66F-8230F7440CAE}" srcOrd="1" destOrd="0" presId="urn:microsoft.com/office/officeart/2005/8/layout/chart3"/>
    <dgm:cxn modelId="{E9104E49-B76D-435C-8B7B-9E5189EBA6B7}" type="presOf" srcId="{C2DE4AD2-5355-4E0D-945A-7808106E46AF}" destId="{DF9E1ACB-AE79-4B68-80DB-5E03825F9A34}" srcOrd="1" destOrd="0" presId="urn:microsoft.com/office/officeart/2005/8/layout/chart3"/>
    <dgm:cxn modelId="{4A00717D-D8B0-44FE-95DD-D7A1EBFACA02}" type="presOf" srcId="{3A992E7A-9372-479F-957E-DC0FE64B7897}" destId="{569A51C4-A9B9-4235-B4C9-FABAC198D640}" srcOrd="0" destOrd="0" presId="urn:microsoft.com/office/officeart/2005/8/layout/chart3"/>
    <dgm:cxn modelId="{5048FF86-8BCA-4B89-86A1-3021A2D4920F}" srcId="{6224AC20-F893-4501-B792-1F2F04B18906}" destId="{6B3B8809-E104-407B-B079-B6A734FD110A}" srcOrd="0" destOrd="0" parTransId="{6A1BDACF-AB4B-4E39-B7AA-5278012F2BB5}" sibTransId="{99453D88-3F88-4103-BAD6-B1EF610D144A}"/>
    <dgm:cxn modelId="{F1D66A8B-38D7-4139-B5CF-A1A3E5EE74AC}" type="presOf" srcId="{6B3B8809-E104-407B-B079-B6A734FD110A}" destId="{D292A133-3DF7-415D-8D9F-58B5DF22C6B1}" srcOrd="1" destOrd="0" presId="urn:microsoft.com/office/officeart/2005/8/layout/chart3"/>
    <dgm:cxn modelId="{5B032EA3-3699-473F-9444-81A5D9AA62C3}" type="presOf" srcId="{C2DE4AD2-5355-4E0D-945A-7808106E46AF}" destId="{C557FA35-5B1A-4F10-82A5-81C4F7311E67}" srcOrd="0" destOrd="0" presId="urn:microsoft.com/office/officeart/2005/8/layout/chart3"/>
    <dgm:cxn modelId="{1EB39FC7-B9A6-4FAF-B386-EB993E020B47}" srcId="{6224AC20-F893-4501-B792-1F2F04B18906}" destId="{C2DE4AD2-5355-4E0D-945A-7808106E46AF}" srcOrd="2" destOrd="0" parTransId="{8C1D19BF-09E5-4D49-8C6E-0FE8386B86E7}" sibTransId="{8462C3BB-EA78-4DF4-B4A6-31ABA1D3EA57}"/>
    <dgm:cxn modelId="{A2749ECF-2E88-47C5-8B7F-4DCBA4655F13}" type="presOf" srcId="{6B3B8809-E104-407B-B079-B6A734FD110A}" destId="{7914D777-9AF2-4E7F-B4D2-320A3B31DBFC}" srcOrd="0" destOrd="0" presId="urn:microsoft.com/office/officeart/2005/8/layout/chart3"/>
    <dgm:cxn modelId="{8194D9EF-BE42-4072-9C85-75307819A8E1}" type="presOf" srcId="{6224AC20-F893-4501-B792-1F2F04B18906}" destId="{8AE4763F-1DF4-4F6F-9EC4-6C9F94C917D3}" srcOrd="0" destOrd="0" presId="urn:microsoft.com/office/officeart/2005/8/layout/chart3"/>
    <dgm:cxn modelId="{E9CD7E83-A92E-40EB-B39D-BDDDB0334FE1}" type="presParOf" srcId="{8AE4763F-1DF4-4F6F-9EC4-6C9F94C917D3}" destId="{7914D777-9AF2-4E7F-B4D2-320A3B31DBFC}" srcOrd="0" destOrd="0" presId="urn:microsoft.com/office/officeart/2005/8/layout/chart3"/>
    <dgm:cxn modelId="{C629667C-548A-4EF3-BE92-E86BB801AA55}" type="presParOf" srcId="{8AE4763F-1DF4-4F6F-9EC4-6C9F94C917D3}" destId="{D292A133-3DF7-415D-8D9F-58B5DF22C6B1}" srcOrd="1" destOrd="0" presId="urn:microsoft.com/office/officeart/2005/8/layout/chart3"/>
    <dgm:cxn modelId="{458CB0D6-7157-4A3E-B49A-2A0E65513AD9}" type="presParOf" srcId="{8AE4763F-1DF4-4F6F-9EC4-6C9F94C917D3}" destId="{569A51C4-A9B9-4235-B4C9-FABAC198D640}" srcOrd="2" destOrd="0" presId="urn:microsoft.com/office/officeart/2005/8/layout/chart3"/>
    <dgm:cxn modelId="{A55932FE-712C-43D8-B631-8E1C2C64DD7B}" type="presParOf" srcId="{8AE4763F-1DF4-4F6F-9EC4-6C9F94C917D3}" destId="{2757D45F-4AFC-4E03-B66F-8230F7440CAE}" srcOrd="3" destOrd="0" presId="urn:microsoft.com/office/officeart/2005/8/layout/chart3"/>
    <dgm:cxn modelId="{0E7CA5A3-0CD2-4721-980C-B7A7F89B411E}" type="presParOf" srcId="{8AE4763F-1DF4-4F6F-9EC4-6C9F94C917D3}" destId="{C557FA35-5B1A-4F10-82A5-81C4F7311E67}" srcOrd="4" destOrd="0" presId="urn:microsoft.com/office/officeart/2005/8/layout/chart3"/>
    <dgm:cxn modelId="{A0F64859-5EA8-4D47-92FB-1CE215996988}" type="presParOf" srcId="{8AE4763F-1DF4-4F6F-9EC4-6C9F94C917D3}" destId="{DF9E1ACB-AE79-4B68-80DB-5E03825F9A34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14D777-9AF2-4E7F-B4D2-320A3B31DBFC}">
      <dsp:nvSpPr>
        <dsp:cNvPr id="0" name=""/>
        <dsp:cNvSpPr/>
      </dsp:nvSpPr>
      <dsp:spPr>
        <a:xfrm>
          <a:off x="1128157" y="355087"/>
          <a:ext cx="3900043" cy="3900043"/>
        </a:xfrm>
        <a:prstGeom prst="pie">
          <a:avLst>
            <a:gd name="adj1" fmla="val 16200000"/>
            <a:gd name="adj2" fmla="val 1800000"/>
          </a:avLst>
        </a:prstGeom>
        <a:solidFill>
          <a:srgbClr val="FFCCFF"/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materiality</a:t>
          </a:r>
          <a:endParaRPr lang="nl-NL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48574" y="1074738"/>
        <a:ext cx="1323229" cy="1300014"/>
      </dsp:txXfrm>
    </dsp:sp>
    <dsp:sp modelId="{569A51C4-A9B9-4235-B4C9-FABAC198D640}">
      <dsp:nvSpPr>
        <dsp:cNvPr id="0" name=""/>
        <dsp:cNvSpPr/>
      </dsp:nvSpPr>
      <dsp:spPr>
        <a:xfrm>
          <a:off x="1018615" y="529661"/>
          <a:ext cx="3900043" cy="3900043"/>
        </a:xfrm>
        <a:prstGeom prst="pie">
          <a:avLst>
            <a:gd name="adj1" fmla="val 1800000"/>
            <a:gd name="adj2" fmla="val 9000000"/>
          </a:avLst>
        </a:prstGeom>
        <a:solidFill>
          <a:srgbClr val="99CCFF"/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narrativity</a:t>
          </a:r>
          <a:endParaRPr lang="nl-NL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86484" y="2990402"/>
        <a:ext cx="1764305" cy="1207156"/>
      </dsp:txXfrm>
    </dsp:sp>
    <dsp:sp modelId="{C557FA35-5B1A-4F10-82A5-81C4F7311E67}">
      <dsp:nvSpPr>
        <dsp:cNvPr id="0" name=""/>
        <dsp:cNvSpPr/>
      </dsp:nvSpPr>
      <dsp:spPr>
        <a:xfrm>
          <a:off x="918578" y="355095"/>
          <a:ext cx="3900043" cy="3900043"/>
        </a:xfrm>
        <a:prstGeom prst="pie">
          <a:avLst>
            <a:gd name="adj1" fmla="val 9000000"/>
            <a:gd name="adj2" fmla="val 16200000"/>
          </a:avLst>
        </a:prstGeom>
        <a:solidFill>
          <a:srgbClr val="FFCC99"/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embodiment</a:t>
          </a:r>
          <a:endParaRPr lang="nl-NL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36440" y="1121175"/>
        <a:ext cx="1323229" cy="13000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14D777-9AF2-4E7F-B4D2-320A3B31DBFC}">
      <dsp:nvSpPr>
        <dsp:cNvPr id="0" name=""/>
        <dsp:cNvSpPr/>
      </dsp:nvSpPr>
      <dsp:spPr>
        <a:xfrm>
          <a:off x="1128157" y="355087"/>
          <a:ext cx="3900045" cy="3900045"/>
        </a:xfrm>
        <a:prstGeom prst="pie">
          <a:avLst>
            <a:gd name="adj1" fmla="val 16200000"/>
            <a:gd name="adj2" fmla="val 1800000"/>
          </a:avLst>
        </a:prstGeom>
        <a:solidFill>
          <a:srgbClr val="FFCCFF"/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u="sng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materiality</a:t>
          </a:r>
          <a:endParaRPr lang="nl-NL" sz="1500" u="sng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functie</a:t>
          </a:r>
        </a:p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kwaliteit</a:t>
          </a:r>
        </a:p>
      </dsp:txBody>
      <dsp:txXfrm>
        <a:off x="3248574" y="1074739"/>
        <a:ext cx="1323229" cy="1300015"/>
      </dsp:txXfrm>
    </dsp:sp>
    <dsp:sp modelId="{569A51C4-A9B9-4235-B4C9-FABAC198D640}">
      <dsp:nvSpPr>
        <dsp:cNvPr id="0" name=""/>
        <dsp:cNvSpPr/>
      </dsp:nvSpPr>
      <dsp:spPr>
        <a:xfrm>
          <a:off x="1018614" y="529661"/>
          <a:ext cx="3900045" cy="3900045"/>
        </a:xfrm>
        <a:prstGeom prst="pie">
          <a:avLst>
            <a:gd name="adj1" fmla="val 1800000"/>
            <a:gd name="adj2" fmla="val 9000000"/>
          </a:avLst>
        </a:prstGeom>
        <a:solidFill>
          <a:srgbClr val="99CCFF"/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u="sng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narrativity</a:t>
          </a:r>
          <a:endParaRPr lang="nl-NL" sz="1500" u="sng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-verhaal binnen muziekles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muziekles als verhaal</a:t>
          </a:r>
        </a:p>
      </dsp:txBody>
      <dsp:txXfrm>
        <a:off x="2086483" y="2990404"/>
        <a:ext cx="1764306" cy="1207156"/>
      </dsp:txXfrm>
    </dsp:sp>
    <dsp:sp modelId="{C557FA35-5B1A-4F10-82A5-81C4F7311E67}">
      <dsp:nvSpPr>
        <dsp:cNvPr id="0" name=""/>
        <dsp:cNvSpPr/>
      </dsp:nvSpPr>
      <dsp:spPr>
        <a:xfrm>
          <a:off x="918578" y="355095"/>
          <a:ext cx="3900045" cy="3900045"/>
        </a:xfrm>
        <a:prstGeom prst="pie">
          <a:avLst>
            <a:gd name="adj1" fmla="val 9000000"/>
            <a:gd name="adj2" fmla="val 16200000"/>
          </a:avLst>
        </a:prstGeom>
        <a:solidFill>
          <a:srgbClr val="FFCC99"/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u="sng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embodiment</a:t>
          </a:r>
          <a:r>
            <a:rPr lang="nl-NL" sz="1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focus op zintuigelijke ervaringen</a:t>
          </a:r>
        </a:p>
      </dsp:txBody>
      <dsp:txXfrm>
        <a:off x="1336440" y="1121175"/>
        <a:ext cx="1323229" cy="13000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91346-5811-4513-A55C-B45E8D4221A4}" type="datetimeFigureOut">
              <a:rPr lang="nl-NL" smtClean="0"/>
              <a:t>19-03-2024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00DAE-C3CA-46D7-B42A-ED01D02CE9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9544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91346-5811-4513-A55C-B45E8D4221A4}" type="datetimeFigureOut">
              <a:rPr lang="nl-NL" smtClean="0"/>
              <a:t>19-03-2024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00DAE-C3CA-46D7-B42A-ED01D02CE9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0876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91346-5811-4513-A55C-B45E8D4221A4}" type="datetimeFigureOut">
              <a:rPr lang="nl-NL" smtClean="0"/>
              <a:t>19-03-2024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00DAE-C3CA-46D7-B42A-ED01D02CE9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9819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52800"/>
            <a:ext cx="10515600" cy="457690"/>
          </a:xfrm>
        </p:spPr>
        <p:txBody>
          <a:bodyPr/>
          <a:lstStyle>
            <a:lvl1pPr>
              <a:defRPr sz="1875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B1447-13A6-B242-9BD8-ECDA7D980237}" type="datetime1">
              <a:rPr lang="en-US" smtClean="0"/>
              <a:t>3/19/24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AHK LECTORAAT KUNSTEDUCATIE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370D-8A38-2544-8094-0EB7697542C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838200" y="1445623"/>
            <a:ext cx="10515600" cy="4753564"/>
          </a:xfrm>
        </p:spPr>
        <p:txBody>
          <a:bodyPr/>
          <a:lstStyle>
            <a:lvl1pPr marL="171450" indent="-171450">
              <a:buFont typeface=".AppleSystemUIFont" charset="-120"/>
              <a:buChar char="–"/>
              <a:defRPr/>
            </a:lvl1pPr>
            <a:lvl2pPr marL="514350" indent="-171450">
              <a:buFont typeface=".AppleSystemUIFont" charset="-120"/>
              <a:buChar char="–"/>
              <a:defRPr/>
            </a:lvl2pPr>
            <a:lvl3pPr marL="857250" indent="-171450">
              <a:buFont typeface=".AppleSystemUIFont" charset="-120"/>
              <a:buChar char="–"/>
              <a:defRPr/>
            </a:lvl3pPr>
            <a:lvl4pPr marL="1200150" indent="-171450">
              <a:buFont typeface=".AppleSystemUIFont" charset="-120"/>
              <a:buChar char="–"/>
              <a:defRPr/>
            </a:lvl4pPr>
            <a:lvl5pPr marL="1543050" indent="-171450">
              <a:buFont typeface=".AppleSystemUIFont" charset="-120"/>
              <a:buChar char="–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647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91346-5811-4513-A55C-B45E8D4221A4}" type="datetimeFigureOut">
              <a:rPr lang="nl-NL" smtClean="0"/>
              <a:t>19-03-2024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00DAE-C3CA-46D7-B42A-ED01D02CE9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9187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91346-5811-4513-A55C-B45E8D4221A4}" type="datetimeFigureOut">
              <a:rPr lang="nl-NL" smtClean="0"/>
              <a:t>19-03-2024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00DAE-C3CA-46D7-B42A-ED01D02CE9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841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91346-5811-4513-A55C-B45E8D4221A4}" type="datetimeFigureOut">
              <a:rPr lang="nl-NL" smtClean="0"/>
              <a:t>19-03-2024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00DAE-C3CA-46D7-B42A-ED01D02CE9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8538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91346-5811-4513-A55C-B45E8D4221A4}" type="datetimeFigureOut">
              <a:rPr lang="nl-NL" smtClean="0"/>
              <a:t>19-03-2024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00DAE-C3CA-46D7-B42A-ED01D02CE9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1068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91346-5811-4513-A55C-B45E8D4221A4}" type="datetimeFigureOut">
              <a:rPr lang="nl-NL" smtClean="0"/>
              <a:t>19-03-2024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00DAE-C3CA-46D7-B42A-ED01D02CE9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5406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91346-5811-4513-A55C-B45E8D4221A4}" type="datetimeFigureOut">
              <a:rPr lang="nl-NL" smtClean="0"/>
              <a:t>19-03-2024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00DAE-C3CA-46D7-B42A-ED01D02CE9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9540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91346-5811-4513-A55C-B45E8D4221A4}" type="datetimeFigureOut">
              <a:rPr lang="nl-NL" smtClean="0"/>
              <a:t>19-03-2024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00DAE-C3CA-46D7-B42A-ED01D02CE9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8075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91346-5811-4513-A55C-B45E8D4221A4}" type="datetimeFigureOut">
              <a:rPr lang="nl-NL" smtClean="0"/>
              <a:t>19-03-2024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00DAE-C3CA-46D7-B42A-ED01D02CE9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0179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91346-5811-4513-A55C-B45E8D4221A4}" type="datetimeFigureOut">
              <a:rPr lang="nl-NL" smtClean="0"/>
              <a:t>19-03-2024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00DAE-C3CA-46D7-B42A-ED01D02CE9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0516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p51zmEUfS4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artikel%20muziek%20beleving%20Pyramide%2011-18.pdf" TargetMode="Externa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g"/><Relationship Id="rId7" Type="http://schemas.openxmlformats.org/officeDocument/2006/relationships/image" Target="../media/image5.jpeg"/><Relationship Id="rId2" Type="http://schemas.openxmlformats.org/officeDocument/2006/relationships/hyperlink" Target="https://deparelhaarlem.nl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ahk.nl/onderzoek/publicaties/publicatie/de-multimodale-muziekbubbel/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fq702IBZbo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d154cm9K_No?si=wIWqhSyfXwhZNfSy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ervatoriumvanamsterdam.nl/studie/na-en-bijscholing/muziekbeleving-in-het-speciaal-onderwijs/" TargetMode="External"/><Relationship Id="rId2" Type="http://schemas.openxmlformats.org/officeDocument/2006/relationships/hyperlink" Target="https://www.ahk.nl/onderzoek/research-profile/publicaties/publicatie/de-multimodale-muziekbubbel-1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be.com/@lamers60465?si=jFW-VWJzkY5mXEFQ" TargetMode="External"/><Relationship Id="rId5" Type="http://schemas.openxmlformats.org/officeDocument/2006/relationships/hyperlink" Target="http://www.vincentspeciaal.nl/" TargetMode="External"/><Relationship Id="rId4" Type="http://schemas.openxmlformats.org/officeDocument/2006/relationships/hyperlink" Target="https://bim-werkwijze.info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H19jByxrqlw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3OcLhAs8wQ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672" y="-568261"/>
            <a:ext cx="12234672" cy="8156448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8063440" y="0"/>
            <a:ext cx="8593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Muziekbeleving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347754" y="6273225"/>
            <a:ext cx="3164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Vincent Lamers </a:t>
            </a:r>
          </a:p>
        </p:txBody>
      </p:sp>
    </p:spTree>
    <p:extLst>
      <p:ext uri="{BB962C8B-B14F-4D97-AF65-F5344CB8AC3E}">
        <p14:creationId xmlns:p14="http://schemas.microsoft.com/office/powerpoint/2010/main" val="229605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Resultaten: muziekdidactiek 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B1447-13A6-B242-9BD8-ECDA7D980237}" type="datetime1">
              <a:rPr lang="en-US" smtClean="0"/>
              <a:t>3/19/24</a:t>
            </a:fld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AHK LECTORAAT KUNSTEDUCATIE</a:t>
            </a:r>
            <a:endParaRPr lang="en-US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/>
          <a:srcRect l="5876" t="31556" r="6500" b="7556"/>
          <a:stretch/>
        </p:blipFill>
        <p:spPr>
          <a:xfrm>
            <a:off x="312527" y="1489438"/>
            <a:ext cx="11530884" cy="3964624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370D-8A38-2544-8094-0EB7697542C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Ovaal 9"/>
          <p:cNvSpPr/>
          <p:nvPr/>
        </p:nvSpPr>
        <p:spPr>
          <a:xfrm>
            <a:off x="277969" y="1352282"/>
            <a:ext cx="1769718" cy="81694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/>
          <p:nvPr/>
        </p:nvSpPr>
        <p:spPr>
          <a:xfrm>
            <a:off x="8216900" y="1913467"/>
            <a:ext cx="3530600" cy="112918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/>
          <p:nvPr/>
        </p:nvSpPr>
        <p:spPr>
          <a:xfrm>
            <a:off x="5256189" y="2143975"/>
            <a:ext cx="1855632" cy="58229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/>
          <p:cNvSpPr/>
          <p:nvPr/>
        </p:nvSpPr>
        <p:spPr>
          <a:xfrm>
            <a:off x="2047687" y="1316004"/>
            <a:ext cx="3227411" cy="81694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/>
          <p:cNvSpPr/>
          <p:nvPr/>
        </p:nvSpPr>
        <p:spPr>
          <a:xfrm>
            <a:off x="5128591" y="4564606"/>
            <a:ext cx="3024809" cy="101916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/>
          <p:cNvSpPr/>
          <p:nvPr/>
        </p:nvSpPr>
        <p:spPr>
          <a:xfrm>
            <a:off x="5256189" y="2884733"/>
            <a:ext cx="1143118" cy="47779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/>
          <p:cNvSpPr/>
          <p:nvPr/>
        </p:nvSpPr>
        <p:spPr>
          <a:xfrm>
            <a:off x="5256189" y="3511562"/>
            <a:ext cx="1143118" cy="47779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994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/>
              <a:t>Resultaten: pedagogiek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B1447-13A6-B242-9BD8-ECDA7D980237}" type="datetime1">
              <a:rPr lang="en-US" smtClean="0"/>
              <a:t>3/19/24</a:t>
            </a:fld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370D-8A38-2544-8094-0EB7697542C6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/>
          <a:srcRect l="6336" t="28046" r="7543" b="16781"/>
          <a:stretch/>
        </p:blipFill>
        <p:spPr>
          <a:xfrm>
            <a:off x="362606" y="1718137"/>
            <a:ext cx="11462319" cy="4130566"/>
          </a:xfrm>
          <a:prstGeom prst="rect">
            <a:avLst/>
          </a:prstGeom>
        </p:spPr>
      </p:pic>
      <p:sp>
        <p:nvSpPr>
          <p:cNvPr id="10" name="Ovaal 9"/>
          <p:cNvSpPr/>
          <p:nvPr/>
        </p:nvSpPr>
        <p:spPr>
          <a:xfrm>
            <a:off x="154472" y="1557233"/>
            <a:ext cx="2055328" cy="94948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/>
          <p:nvPr/>
        </p:nvSpPr>
        <p:spPr>
          <a:xfrm>
            <a:off x="154472" y="2667620"/>
            <a:ext cx="2055328" cy="80575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/>
          <p:cNvSpPr/>
          <p:nvPr/>
        </p:nvSpPr>
        <p:spPr>
          <a:xfrm>
            <a:off x="3812350" y="2958663"/>
            <a:ext cx="1511140" cy="33107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/>
          <p:cNvSpPr/>
          <p:nvPr/>
        </p:nvSpPr>
        <p:spPr>
          <a:xfrm>
            <a:off x="3812350" y="3407550"/>
            <a:ext cx="1511140" cy="33107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/>
          <p:cNvSpPr/>
          <p:nvPr/>
        </p:nvSpPr>
        <p:spPr>
          <a:xfrm rot="5400000" flipV="1">
            <a:off x="964152" y="2811747"/>
            <a:ext cx="503614" cy="198768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/>
          <p:cNvSpPr/>
          <p:nvPr/>
        </p:nvSpPr>
        <p:spPr>
          <a:xfrm>
            <a:off x="5361451" y="4506731"/>
            <a:ext cx="659802" cy="30175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/>
          <p:cNvSpPr/>
          <p:nvPr/>
        </p:nvSpPr>
        <p:spPr>
          <a:xfrm>
            <a:off x="8894103" y="3968800"/>
            <a:ext cx="2378242" cy="49136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/>
          <p:cNvSpPr/>
          <p:nvPr/>
        </p:nvSpPr>
        <p:spPr>
          <a:xfrm>
            <a:off x="154472" y="5139559"/>
            <a:ext cx="1511140" cy="33107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977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/>
              <a:t>Overige resultaten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B1447-13A6-B242-9BD8-ECDA7D980237}" type="datetime1">
              <a:rPr lang="en-US" smtClean="0"/>
              <a:t>3/19/24</a:t>
            </a:fld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370D-8A38-2544-8094-0EB7697542C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/>
          <a:srcRect l="6207" t="21149" r="6897" b="7127"/>
          <a:stretch/>
        </p:blipFill>
        <p:spPr>
          <a:xfrm>
            <a:off x="317936" y="1356130"/>
            <a:ext cx="11556127" cy="5365345"/>
          </a:xfrm>
          <a:prstGeom prst="rect">
            <a:avLst/>
          </a:prstGeom>
        </p:spPr>
      </p:pic>
      <p:sp>
        <p:nvSpPr>
          <p:cNvPr id="8" name="Ovaal 7"/>
          <p:cNvSpPr/>
          <p:nvPr/>
        </p:nvSpPr>
        <p:spPr>
          <a:xfrm>
            <a:off x="346839" y="1652668"/>
            <a:ext cx="1734210" cy="62322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/>
          <p:nvPr/>
        </p:nvSpPr>
        <p:spPr>
          <a:xfrm>
            <a:off x="346839" y="2932385"/>
            <a:ext cx="1734210" cy="52026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/>
          <p:nvPr/>
        </p:nvSpPr>
        <p:spPr>
          <a:xfrm>
            <a:off x="5218386" y="4018883"/>
            <a:ext cx="1072055" cy="123103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/>
          <p:nvPr/>
        </p:nvSpPr>
        <p:spPr>
          <a:xfrm>
            <a:off x="346839" y="5092262"/>
            <a:ext cx="1008995" cy="39413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906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1" t="20540" r="19249" b="18558"/>
          <a:stretch/>
        </p:blipFill>
        <p:spPr>
          <a:xfrm>
            <a:off x="3314584" y="187918"/>
            <a:ext cx="5296016" cy="5359442"/>
          </a:xfrm>
          <a:prstGeom prst="rect">
            <a:avLst/>
          </a:prstGeom>
        </p:spPr>
      </p:pic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E7DB753E-EC8A-D6CC-89B4-E66F4CBCFF80}"/>
              </a:ext>
            </a:extLst>
          </p:cNvPr>
          <p:cNvSpPr txBox="1">
            <a:spLocks/>
          </p:cNvSpPr>
          <p:nvPr/>
        </p:nvSpPr>
        <p:spPr>
          <a:xfrm>
            <a:off x="3950631" y="6013187"/>
            <a:ext cx="4023921" cy="4393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>
                <a:hlinkClick r:id="rId3"/>
              </a:rPr>
              <a:t>Cirque du Soleil Norweg</a:t>
            </a:r>
            <a:endParaRPr lang="nl-NL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274083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6907" y="799858"/>
            <a:ext cx="8497186" cy="457690"/>
          </a:xfrm>
        </p:spPr>
        <p:txBody>
          <a:bodyPr>
            <a:noAutofit/>
          </a:bodyPr>
          <a:lstStyle/>
          <a:p>
            <a:r>
              <a:rPr lang="nl-NL" sz="4400" dirty="0">
                <a:latin typeface="Arial Narrow" panose="020B0606020202030204" pitchFamily="34" charset="0"/>
              </a:rPr>
              <a:t>Mogelijkheden voor andere doelgroepen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3"/>
          </p:nvPr>
        </p:nvSpPr>
        <p:spPr>
          <a:xfrm>
            <a:off x="1656907" y="1876540"/>
            <a:ext cx="8497186" cy="4753564"/>
          </a:xfrm>
        </p:spPr>
        <p:txBody>
          <a:bodyPr>
            <a:norm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nl-NL" altLang="nl-NL" dirty="0">
                <a:latin typeface="Arial Narrow" panose="020B0606020202030204" pitchFamily="34" charset="0"/>
                <a:cs typeface="Calibri Light" panose="020F0302020204030204" pitchFamily="34" charset="0"/>
              </a:rPr>
              <a:t>Muziekbelevingslessen zijn ontwikkeld voor leerlingen met een meervoudige beperking.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nl-NL" altLang="nl-NL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  <a:p>
            <a:pPr marL="266700" indent="-2667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altLang="nl-NL" dirty="0">
                <a:latin typeface="Arial Narrow" panose="020B0606020202030204" pitchFamily="34" charset="0"/>
                <a:cs typeface="Calibri Light" panose="020F0302020204030204" pitchFamily="34" charset="0"/>
              </a:rPr>
              <a:t>Welke doelgroepen zouden nog meer baat hebben bij multimodale muzieklessen?</a:t>
            </a:r>
          </a:p>
          <a:p>
            <a:pPr marL="266700" indent="-2667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altLang="nl-NL" dirty="0">
                <a:latin typeface="Arial Narrow" panose="020B0606020202030204" pitchFamily="34" charset="0"/>
                <a:cs typeface="Calibri Light" panose="020F0302020204030204" pitchFamily="34" charset="0"/>
              </a:rPr>
              <a:t>Welke aanpassingen zou je moeten doen bij verschillende doelgroepen?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524003" y="924829"/>
            <a:ext cx="65" cy="20774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altLang="nl-NL" sz="135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4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184" y="727025"/>
            <a:ext cx="4033632" cy="5378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887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696432" y="704674"/>
            <a:ext cx="10515600" cy="45769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3"/>
          </p:nvPr>
        </p:nvSpPr>
        <p:spPr>
          <a:xfrm>
            <a:off x="1524003" y="1876540"/>
            <a:ext cx="8938434" cy="4753564"/>
          </a:xfrm>
        </p:spPr>
        <p:txBody>
          <a:bodyPr>
            <a:noAutofit/>
          </a:bodyPr>
          <a:lstStyle/>
          <a:p>
            <a:pPr marL="266700" indent="-2667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altLang="nl-NL" dirty="0">
                <a:solidFill>
                  <a:srgbClr val="212121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Belangrijk onderdeel voor lessen aan peuters en kleuters</a:t>
            </a:r>
            <a:endParaRPr lang="nl-NL" altLang="nl-NL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  <a:p>
            <a:pPr marL="266700" indent="-2667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altLang="nl-NL" dirty="0">
                <a:latin typeface="Arial Narrow" panose="020B0606020202030204" pitchFamily="34" charset="0"/>
                <a:cs typeface="Calibri Light" panose="020F0302020204030204" pitchFamily="34" charset="0"/>
              </a:rPr>
              <a:t>Een aanvulling voor muzieklessen aan de onderbouw PO</a:t>
            </a:r>
          </a:p>
          <a:p>
            <a:pPr marL="266700" indent="-2667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nl-NL" altLang="nl-NL" dirty="0">
              <a:latin typeface="Arial Narrow" panose="020B0606020202030204" pitchFamily="34" charset="0"/>
              <a:cs typeface="Calibri Light" panose="020F0302020204030204" pitchFamily="34" charset="0"/>
            </a:endParaRPr>
          </a:p>
          <a:p>
            <a:pPr marL="266700" indent="-2667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altLang="nl-NL" dirty="0">
                <a:latin typeface="Arial Narrow" panose="020B0606020202030204" pitchFamily="34" charset="0"/>
                <a:cs typeface="Calibri Light" panose="020F0302020204030204" pitchFamily="34" charset="0"/>
              </a:rPr>
              <a:t>Waarom muziekbelevingslessen?</a:t>
            </a:r>
          </a:p>
          <a:p>
            <a:pPr marL="266700" indent="-2667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altLang="nl-NL" dirty="0">
                <a:latin typeface="Arial Narrow" panose="020B0606020202030204" pitchFamily="34" charset="0"/>
                <a:cs typeface="Calibri Light" panose="020F0302020204030204" pitchFamily="34" charset="0"/>
              </a:rPr>
              <a:t>Het is een niet-cognitieve benadering</a:t>
            </a:r>
          </a:p>
          <a:p>
            <a:pPr marL="266700" indent="-2667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altLang="nl-NL" dirty="0">
                <a:latin typeface="Arial Narrow" panose="020B0606020202030204" pitchFamily="34" charset="0"/>
                <a:cs typeface="Calibri Light" panose="020F0302020204030204" pitchFamily="34" charset="0"/>
              </a:rPr>
              <a:t>Het verbetert de luistervaardigheden op een belichaamde manier</a:t>
            </a:r>
          </a:p>
          <a:p>
            <a:pPr marL="266700" indent="-2667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altLang="nl-NL" dirty="0">
                <a:latin typeface="Arial Narrow" panose="020B0606020202030204" pitchFamily="34" charset="0"/>
                <a:cs typeface="Calibri Light" panose="020F0302020204030204" pitchFamily="34" charset="0"/>
              </a:rPr>
              <a:t>Het verbetert non-verbale communicatie</a:t>
            </a:r>
          </a:p>
          <a:p>
            <a:pPr marL="266700" indent="-2667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altLang="nl-NL" dirty="0">
                <a:latin typeface="Arial Narrow" panose="020B0606020202030204" pitchFamily="34" charset="0"/>
                <a:cs typeface="Calibri Light" panose="020F0302020204030204" pitchFamily="34" charset="0"/>
              </a:rPr>
              <a:t>Het kan een positief effect hebben op de groepsatmosfeer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524003" y="924829"/>
            <a:ext cx="65" cy="20774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altLang="nl-NL" sz="1350" dirty="0">
              <a:latin typeface="Arial" panose="020B0604020202020204" pitchFamily="34" charset="0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46028" y="905200"/>
            <a:ext cx="9016409" cy="4576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75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dirty="0">
                <a:latin typeface="Arial Narrow" panose="020B0606020202030204" pitchFamily="34" charset="0"/>
              </a:rPr>
              <a:t>Mogelijkheden voor regulier basisonderwijs</a:t>
            </a:r>
          </a:p>
        </p:txBody>
      </p:sp>
    </p:spTree>
    <p:extLst>
      <p:ext uri="{BB962C8B-B14F-4D97-AF65-F5344CB8AC3E}">
        <p14:creationId xmlns:p14="http://schemas.microsoft.com/office/powerpoint/2010/main" val="247392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799858"/>
            <a:ext cx="10515600" cy="457690"/>
          </a:xfrm>
        </p:spPr>
        <p:txBody>
          <a:bodyPr>
            <a:noAutofit/>
          </a:bodyPr>
          <a:lstStyle/>
          <a:p>
            <a:r>
              <a:rPr lang="nl-NL" sz="4400" dirty="0">
                <a:latin typeface="Arial Narrow" panose="020B0606020202030204" pitchFamily="34" charset="0"/>
              </a:rPr>
              <a:t>Tips voor regulier onderwijs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3"/>
          </p:nvPr>
        </p:nvSpPr>
        <p:spPr>
          <a:xfrm>
            <a:off x="838199" y="1445623"/>
            <a:ext cx="10868247" cy="4753564"/>
          </a:xfrm>
        </p:spPr>
        <p:txBody>
          <a:bodyPr>
            <a:noAutofit/>
          </a:bodyPr>
          <a:lstStyle/>
          <a:p>
            <a:pPr marL="266700" indent="-2667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altLang="nl-NL" dirty="0">
                <a:latin typeface="Arial Narrow" panose="020B0606020202030204" pitchFamily="34" charset="0"/>
                <a:cs typeface="Calibri Light" panose="020F0302020204030204" pitchFamily="34" charset="0"/>
              </a:rPr>
              <a:t>Werk met kleine groepen of laat de kinderen zien hoe ze het zelf kunnen doen.</a:t>
            </a:r>
          </a:p>
          <a:p>
            <a:pPr marL="266700" indent="-2667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altLang="nl-NL" dirty="0">
                <a:latin typeface="Arial Narrow" panose="020B0606020202030204" pitchFamily="34" charset="0"/>
                <a:cs typeface="Calibri Light" panose="020F0302020204030204" pitchFamily="34" charset="0"/>
              </a:rPr>
              <a:t>Wanneer kinderen gewend zijn aan de aanpak, kunnen ze in tweetallen werken.</a:t>
            </a:r>
          </a:p>
          <a:p>
            <a:pPr marL="266700" indent="-2667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altLang="nl-NL" dirty="0">
                <a:latin typeface="Arial Narrow" panose="020B0606020202030204" pitchFamily="34" charset="0"/>
                <a:cs typeface="Calibri Light" panose="020F0302020204030204" pitchFamily="34" charset="0"/>
              </a:rPr>
              <a:t>Leg leerlingen in groep 3 en 4 uit waarom je dit doet.</a:t>
            </a:r>
          </a:p>
          <a:p>
            <a:pPr marL="266700" indent="-2667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altLang="nl-NL" dirty="0">
                <a:latin typeface="Arial Narrow" panose="020B0606020202030204" pitchFamily="34" charset="0"/>
                <a:cs typeface="Calibri Light" panose="020F0302020204030204" pitchFamily="34" charset="0"/>
              </a:rPr>
              <a:t>Spreek vooraf af dat de activiteiten in stilte plaatsvinden.</a:t>
            </a:r>
          </a:p>
          <a:p>
            <a:pPr marL="266700" indent="-2667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altLang="nl-NL" dirty="0">
                <a:latin typeface="Arial Narrow" panose="020B0606020202030204" pitchFamily="34" charset="0"/>
                <a:cs typeface="Calibri Light" panose="020F0302020204030204" pitchFamily="34" charset="0"/>
              </a:rPr>
              <a:t>Als je je ogen sluit, kun je de muziek beter ervaren.</a:t>
            </a:r>
          </a:p>
          <a:p>
            <a:pPr marL="266700" indent="-2667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altLang="nl-NL" dirty="0">
                <a:latin typeface="Arial Narrow" panose="020B0606020202030204" pitchFamily="34" charset="0"/>
                <a:cs typeface="Calibri Light" panose="020F0302020204030204" pitchFamily="34" charset="0"/>
              </a:rPr>
              <a:t>Probeer zo non-verbaal mogelijk te werken.</a:t>
            </a:r>
          </a:p>
          <a:p>
            <a:pPr marL="266700" indent="-2667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altLang="nl-NL" dirty="0">
                <a:latin typeface="Arial Narrow" panose="020B0606020202030204" pitchFamily="34" charset="0"/>
                <a:cs typeface="Calibri Light" panose="020F0302020204030204" pitchFamily="34" charset="0"/>
              </a:rPr>
              <a:t>De leerling beslist of hij je toestaat om de activiteit uit te voeren of niet.</a:t>
            </a:r>
          </a:p>
          <a:p>
            <a:pPr marL="266700" indent="-2667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altLang="nl-NL" dirty="0">
                <a:latin typeface="Arial Narrow" panose="020B0606020202030204" pitchFamily="34" charset="0"/>
                <a:cs typeface="Calibri Light" panose="020F0302020204030204" pitchFamily="34" charset="0"/>
              </a:rPr>
              <a:t>Wanneer je een leerling aanraakt, begin dan op veilige plaatsen zoals voeten en benen en beweeg je langzaam omhoog</a:t>
            </a:r>
          </a:p>
          <a:p>
            <a:pPr marL="266700" indent="-2667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altLang="nl-NL" dirty="0">
                <a:latin typeface="Arial Narrow" panose="020B0606020202030204" pitchFamily="34" charset="0"/>
                <a:cs typeface="Calibri Light" panose="020F0302020204030204" pitchFamily="34" charset="0"/>
              </a:rPr>
              <a:t>Veel plezier!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524003" y="924829"/>
            <a:ext cx="65" cy="20774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altLang="nl-NL" sz="135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41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Afbeelding 6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/>
          <a:srcRect l="31528" t="15925" r="43195" b="5310"/>
          <a:stretch/>
        </p:blipFill>
        <p:spPr>
          <a:xfrm>
            <a:off x="4368800" y="323921"/>
            <a:ext cx="3441700" cy="603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7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/>
          <a:srcRect l="49868" t="10637" r="3935" b="5107"/>
          <a:stretch/>
        </p:blipFill>
        <p:spPr>
          <a:xfrm>
            <a:off x="3317131" y="107002"/>
            <a:ext cx="6296058" cy="645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42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3" y="0"/>
            <a:ext cx="12211412" cy="4673600"/>
          </a:xfrm>
        </p:spPr>
      </p:pic>
      <p:pic>
        <p:nvPicPr>
          <p:cNvPr id="5" name="Afbeelding 4">
            <a:hlinkClick r:id="rId2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634" y="107421"/>
            <a:ext cx="4876800" cy="1343025"/>
          </a:xfrm>
          <a:prstGeom prst="rect">
            <a:avLst/>
          </a:prstGeom>
        </p:spPr>
      </p:pic>
      <p:pic>
        <p:nvPicPr>
          <p:cNvPr id="11" name="Afbeelding 10">
            <a:hlinkClick r:id="rId5"/>
          </p:cNvPr>
          <p:cNvPicPr>
            <a:picLocks noChangeAspect="1"/>
          </p:cNvPicPr>
          <p:nvPr/>
        </p:nvPicPr>
        <p:blipFill rotWithShape="1">
          <a:blip r:embed="rId6"/>
          <a:srcRect l="7266" t="6053" r="5044" b="7158"/>
          <a:stretch/>
        </p:blipFill>
        <p:spPr>
          <a:xfrm>
            <a:off x="8460231" y="4203746"/>
            <a:ext cx="2159001" cy="2463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969" y="4193349"/>
            <a:ext cx="1966130" cy="24845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Van Voorthuijsenschool - Spaarnesant">
            <a:extLst>
              <a:ext uri="{FF2B5EF4-FFF2-40B4-BE49-F238E27FC236}">
                <a16:creationId xmlns:a16="http://schemas.microsoft.com/office/drawing/2014/main" id="{40252059-7C8B-090B-091E-FD4A98318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5" y="-451644"/>
            <a:ext cx="3810000" cy="29591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 descr="Afbeelding met persoon, kleding, glimlach, Menselijk gezicht&#10;&#10;Automatisch gegenereerde beschrijving">
            <a:extLst>
              <a:ext uri="{FF2B5EF4-FFF2-40B4-BE49-F238E27FC236}">
                <a16:creationId xmlns:a16="http://schemas.microsoft.com/office/drawing/2014/main" id="{0DCF1FC8-241F-732F-72D1-381C150F7E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0248" y="4214144"/>
            <a:ext cx="3692591" cy="2463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Afbeelding 12" descr="Afbeelding met schermopname, Graphics, lijn, Rechthoek&#10;&#10;Automatisch gegenereerde beschrijving">
            <a:extLst>
              <a:ext uri="{FF2B5EF4-FFF2-40B4-BE49-F238E27FC236}">
                <a16:creationId xmlns:a16="http://schemas.microsoft.com/office/drawing/2014/main" id="{A00BCCAC-6F8E-4FC6-0F8B-13D2C4DF1D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768" y="5390618"/>
            <a:ext cx="578444" cy="39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03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lantenspuit Eden 0,9 liter | Licht roze - Tuinartikelen.nu">
            <a:extLst>
              <a:ext uri="{FF2B5EF4-FFF2-40B4-BE49-F238E27FC236}">
                <a16:creationId xmlns:a16="http://schemas.microsoft.com/office/drawing/2014/main" id="{A3D88602-1BC0-A407-44D5-E622467F5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913" y="726017"/>
            <a:ext cx="6206174" cy="571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E845EA3D-E083-DED9-D435-6F262A4AC54D}"/>
              </a:ext>
            </a:extLst>
          </p:cNvPr>
          <p:cNvSpPr/>
          <p:nvPr/>
        </p:nvSpPr>
        <p:spPr>
          <a:xfrm>
            <a:off x="7432147" y="805935"/>
            <a:ext cx="30003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hlinkClick r:id="rId3"/>
              </a:rPr>
              <a:t>https://youtu.be/Lfq702IBZbo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3445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DE15727A-65DA-1206-D475-AB278AD056D1}"/>
              </a:ext>
            </a:extLst>
          </p:cNvPr>
          <p:cNvSpPr txBox="1"/>
          <p:nvPr/>
        </p:nvSpPr>
        <p:spPr>
          <a:xfrm>
            <a:off x="478292" y="2382559"/>
            <a:ext cx="521289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u="sng" kern="100" dirty="0">
                <a:solidFill>
                  <a:srgbClr val="7030A0"/>
                </a:solidFill>
                <a:effectLst/>
                <a:latin typeface="Tw Cen MT" panose="020B06020201040206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Ik</a:t>
            </a:r>
            <a:r>
              <a:rPr lang="nl-NL" sz="2800" kern="100" dirty="0">
                <a:solidFill>
                  <a:srgbClr val="7030A0"/>
                </a:solidFill>
                <a:effectLst/>
                <a:latin typeface="Tw Cen MT" panose="020B06020201040206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heb een </a:t>
            </a:r>
            <a:r>
              <a:rPr lang="nl-NL" sz="2800" u="sng" kern="100" dirty="0">
                <a:solidFill>
                  <a:srgbClr val="7030A0"/>
                </a:solidFill>
                <a:effectLst/>
                <a:latin typeface="Tw Cen MT" panose="020B06020201040206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leuke</a:t>
            </a:r>
            <a:r>
              <a:rPr lang="nl-NL" sz="2800" kern="100" dirty="0">
                <a:solidFill>
                  <a:srgbClr val="7030A0"/>
                </a:solidFill>
                <a:effectLst/>
                <a:latin typeface="Tw Cen MT" panose="020B06020201040206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800" u="sng" kern="100" dirty="0">
                <a:solidFill>
                  <a:srgbClr val="7030A0"/>
                </a:solidFill>
                <a:effectLst/>
                <a:latin typeface="Tw Cen MT" panose="020B06020201040206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verrassing</a:t>
            </a:r>
          </a:p>
          <a:p>
            <a:r>
              <a:rPr lang="nl-NL" sz="2800" kern="100" dirty="0">
                <a:solidFill>
                  <a:srgbClr val="7030A0"/>
                </a:solidFill>
                <a:effectLst/>
                <a:latin typeface="Tw Cen MT" panose="020B06020201040206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Een </a:t>
            </a:r>
            <a:r>
              <a:rPr lang="nl-NL" sz="2800" u="sng" kern="100" dirty="0">
                <a:solidFill>
                  <a:srgbClr val="7030A0"/>
                </a:solidFill>
                <a:effectLst/>
                <a:latin typeface="Tw Cen MT" panose="020B06020201040206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verrassing</a:t>
            </a:r>
            <a:r>
              <a:rPr lang="nl-NL" sz="2800" kern="100" dirty="0">
                <a:solidFill>
                  <a:srgbClr val="7030A0"/>
                </a:solidFill>
                <a:effectLst/>
                <a:latin typeface="Tw Cen MT" panose="020B06020201040206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die niemand </a:t>
            </a:r>
            <a:r>
              <a:rPr lang="nl-NL" sz="2800" u="sng" kern="100" dirty="0">
                <a:solidFill>
                  <a:srgbClr val="7030A0"/>
                </a:solidFill>
                <a:effectLst/>
                <a:latin typeface="Tw Cen MT" panose="020B06020201040206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weet</a:t>
            </a:r>
          </a:p>
          <a:p>
            <a:r>
              <a:rPr lang="nl-NL" sz="2800" u="sng" kern="100" dirty="0">
                <a:solidFill>
                  <a:srgbClr val="7030A0"/>
                </a:solidFill>
                <a:effectLst/>
                <a:latin typeface="Tw Cen MT" panose="020B06020201040206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Ik</a:t>
            </a:r>
            <a:r>
              <a:rPr lang="nl-NL" sz="2800" kern="100" dirty="0">
                <a:solidFill>
                  <a:srgbClr val="7030A0"/>
                </a:solidFill>
                <a:effectLst/>
                <a:latin typeface="Tw Cen MT" panose="020B06020201040206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heb een </a:t>
            </a:r>
            <a:r>
              <a:rPr lang="nl-NL" sz="2800" u="sng" kern="100" dirty="0">
                <a:solidFill>
                  <a:srgbClr val="7030A0"/>
                </a:solidFill>
                <a:effectLst/>
                <a:latin typeface="Tw Cen MT" panose="020B06020201040206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leuke</a:t>
            </a:r>
            <a:r>
              <a:rPr lang="nl-NL" sz="2800" kern="100" dirty="0">
                <a:solidFill>
                  <a:srgbClr val="7030A0"/>
                </a:solidFill>
                <a:effectLst/>
                <a:latin typeface="Tw Cen MT" panose="020B06020201040206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800" u="sng" kern="100" dirty="0">
                <a:solidFill>
                  <a:srgbClr val="7030A0"/>
                </a:solidFill>
                <a:effectLst/>
                <a:latin typeface="Tw Cen MT" panose="020B06020201040206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verrassing</a:t>
            </a:r>
          </a:p>
          <a:p>
            <a:r>
              <a:rPr lang="nl-NL" sz="2800" kern="100" dirty="0">
                <a:solidFill>
                  <a:srgbClr val="7030A0"/>
                </a:solidFill>
                <a:effectLst/>
                <a:latin typeface="Tw Cen MT" panose="020B06020201040206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Een </a:t>
            </a:r>
            <a:r>
              <a:rPr lang="nl-NL" sz="2800" u="sng" kern="100" dirty="0">
                <a:solidFill>
                  <a:srgbClr val="7030A0"/>
                </a:solidFill>
                <a:effectLst/>
                <a:latin typeface="Tw Cen MT" panose="020B06020201040206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verrassing</a:t>
            </a:r>
            <a:r>
              <a:rPr lang="nl-NL" sz="2800" kern="100" dirty="0">
                <a:solidFill>
                  <a:srgbClr val="7030A0"/>
                </a:solidFill>
                <a:effectLst/>
                <a:latin typeface="Tw Cen MT" panose="020B06020201040206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die je nooit </a:t>
            </a:r>
            <a:r>
              <a:rPr lang="nl-NL" sz="2800" u="sng" kern="100" dirty="0">
                <a:solidFill>
                  <a:srgbClr val="7030A0"/>
                </a:solidFill>
                <a:effectLst/>
                <a:latin typeface="Tw Cen MT" panose="020B06020201040206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vergeet</a:t>
            </a:r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69DEF07-82FC-4B44-5750-719DED868BCF}"/>
              </a:ext>
            </a:extLst>
          </p:cNvPr>
          <p:cNvSpPr txBox="1"/>
          <p:nvPr/>
        </p:nvSpPr>
        <p:spPr>
          <a:xfrm>
            <a:off x="5331279" y="431650"/>
            <a:ext cx="725804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38"/>
            <a:r>
              <a:rPr lang="nl-NL" sz="2800" kern="100" dirty="0">
                <a:solidFill>
                  <a:srgbClr val="FF0000"/>
                </a:solidFill>
                <a:effectLst/>
                <a:latin typeface="Tw Cen MT" panose="020B06020201040206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Ik vond in mijn </a:t>
            </a:r>
            <a:r>
              <a:rPr lang="nl-NL" sz="2800" u="sng" kern="100" dirty="0">
                <a:solidFill>
                  <a:srgbClr val="FF0000"/>
                </a:solidFill>
                <a:effectLst/>
                <a:latin typeface="Tw Cen MT" panose="020B06020201040206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slaapkamer</a:t>
            </a:r>
            <a:r>
              <a:rPr lang="nl-NL" sz="2800" kern="100" dirty="0">
                <a:solidFill>
                  <a:srgbClr val="FF0000"/>
                </a:solidFill>
                <a:effectLst/>
                <a:latin typeface="Tw Cen MT" panose="020B06020201040206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800" u="sng" kern="100" dirty="0">
                <a:solidFill>
                  <a:srgbClr val="FF0000"/>
                </a:solidFill>
                <a:effectLst/>
                <a:latin typeface="Tw Cen MT" panose="020B06020201040206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onder</a:t>
            </a:r>
            <a:r>
              <a:rPr lang="nl-NL" sz="2800" kern="100" dirty="0">
                <a:solidFill>
                  <a:srgbClr val="FF0000"/>
                </a:solidFill>
                <a:effectLst/>
                <a:latin typeface="Tw Cen MT" panose="020B06020201040206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mijn </a:t>
            </a:r>
            <a:r>
              <a:rPr lang="nl-NL" sz="2800" u="sng" kern="100" dirty="0">
                <a:solidFill>
                  <a:srgbClr val="FF0000"/>
                </a:solidFill>
                <a:effectLst/>
                <a:latin typeface="Tw Cen MT" panose="020B06020201040206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bed</a:t>
            </a:r>
          </a:p>
          <a:p>
            <a:pPr marL="7938"/>
            <a:r>
              <a:rPr lang="nl-NL" sz="2800" kern="100" dirty="0">
                <a:solidFill>
                  <a:srgbClr val="FF0000"/>
                </a:solidFill>
                <a:effectLst/>
                <a:latin typeface="Tw Cen MT" panose="020B06020201040206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Een </a:t>
            </a:r>
            <a:r>
              <a:rPr lang="nl-NL" sz="2800" u="sng" kern="100" dirty="0">
                <a:solidFill>
                  <a:srgbClr val="FF0000"/>
                </a:solidFill>
                <a:effectLst/>
                <a:latin typeface="Tw Cen MT" panose="020B06020201040206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nestje</a:t>
            </a:r>
            <a:r>
              <a:rPr lang="nl-NL" sz="2800" kern="100" dirty="0">
                <a:solidFill>
                  <a:srgbClr val="FF0000"/>
                </a:solidFill>
                <a:effectLst/>
                <a:latin typeface="Tw Cen MT" panose="020B06020201040206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van een </a:t>
            </a:r>
            <a:r>
              <a:rPr lang="nl-NL" sz="2800" u="sng" kern="100" dirty="0">
                <a:solidFill>
                  <a:srgbClr val="FF0000"/>
                </a:solidFill>
                <a:effectLst/>
                <a:latin typeface="Tw Cen MT" panose="020B06020201040206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zwaan</a:t>
            </a:r>
          </a:p>
          <a:p>
            <a:pPr marL="7938"/>
            <a:r>
              <a:rPr lang="nl-NL" sz="2800" kern="100" dirty="0">
                <a:solidFill>
                  <a:srgbClr val="FF0000"/>
                </a:solidFill>
                <a:effectLst/>
                <a:latin typeface="Tw Cen MT" panose="020B06020201040206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In het </a:t>
            </a:r>
            <a:r>
              <a:rPr lang="nl-NL" sz="2800" u="sng" kern="100" dirty="0">
                <a:solidFill>
                  <a:srgbClr val="FF0000"/>
                </a:solidFill>
                <a:effectLst/>
                <a:latin typeface="Tw Cen MT" panose="020B06020201040206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schuurtje</a:t>
            </a:r>
            <a:r>
              <a:rPr lang="nl-NL" sz="2800" kern="100" dirty="0">
                <a:solidFill>
                  <a:srgbClr val="FF0000"/>
                </a:solidFill>
                <a:effectLst/>
                <a:latin typeface="Tw Cen MT" panose="020B06020201040206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stond er opeens een </a:t>
            </a:r>
            <a:r>
              <a:rPr lang="nl-NL" sz="2800" u="sng" kern="100" dirty="0">
                <a:solidFill>
                  <a:srgbClr val="FF0000"/>
                </a:solidFill>
                <a:effectLst/>
                <a:latin typeface="Tw Cen MT" panose="020B06020201040206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raket</a:t>
            </a:r>
          </a:p>
          <a:p>
            <a:pPr marL="7938"/>
            <a:r>
              <a:rPr lang="nl-NL" sz="2800" kern="100" dirty="0">
                <a:solidFill>
                  <a:srgbClr val="FF0000"/>
                </a:solidFill>
                <a:effectLst/>
                <a:latin typeface="Tw Cen MT" panose="020B06020201040206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Morgen </a:t>
            </a:r>
            <a:r>
              <a:rPr lang="nl-NL" sz="2800" u="sng" kern="100" dirty="0">
                <a:solidFill>
                  <a:srgbClr val="FF0000"/>
                </a:solidFill>
                <a:effectLst/>
                <a:latin typeface="Tw Cen MT" panose="020B06020201040206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vlieg</a:t>
            </a:r>
            <a:r>
              <a:rPr lang="nl-NL" sz="2800" kern="100" dirty="0">
                <a:solidFill>
                  <a:srgbClr val="FF0000"/>
                </a:solidFill>
                <a:effectLst/>
                <a:latin typeface="Tw Cen MT" panose="020B06020201040206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ik naar de </a:t>
            </a:r>
            <a:r>
              <a:rPr lang="nl-NL" sz="2800" u="sng" kern="100" dirty="0">
                <a:solidFill>
                  <a:srgbClr val="FF0000"/>
                </a:solidFill>
                <a:effectLst/>
                <a:latin typeface="Tw Cen MT" panose="020B06020201040206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maan</a:t>
            </a:r>
            <a:r>
              <a:rPr lang="nl-NL" sz="2800" kern="100" dirty="0">
                <a:solidFill>
                  <a:srgbClr val="FF0000"/>
                </a:solidFill>
                <a:effectLst/>
                <a:latin typeface="Tw Cen MT" panose="020B06020201040206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3663E89-97CD-2CD0-AA57-0168CC2C699A}"/>
              </a:ext>
            </a:extLst>
          </p:cNvPr>
          <p:cNvSpPr txBox="1"/>
          <p:nvPr/>
        </p:nvSpPr>
        <p:spPr>
          <a:xfrm>
            <a:off x="5331279" y="4609878"/>
            <a:ext cx="725804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38"/>
            <a:r>
              <a:rPr lang="nl-NL" sz="2800" kern="100" dirty="0">
                <a:solidFill>
                  <a:srgbClr val="0070C0"/>
                </a:solidFill>
                <a:effectLst/>
                <a:latin typeface="Tw Cen MT" panose="020B06020201040206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Ik </a:t>
            </a:r>
            <a:r>
              <a:rPr lang="nl-NL" sz="2800" u="sng" kern="100" dirty="0">
                <a:solidFill>
                  <a:srgbClr val="0070C0"/>
                </a:solidFill>
                <a:effectLst/>
                <a:latin typeface="Tw Cen MT" panose="020B06020201040206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durf</a:t>
            </a:r>
            <a:r>
              <a:rPr lang="nl-NL" sz="2800" kern="100" dirty="0">
                <a:solidFill>
                  <a:srgbClr val="0070C0"/>
                </a:solidFill>
                <a:effectLst/>
                <a:latin typeface="Tw Cen MT" panose="020B06020201040206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het niet te </a:t>
            </a:r>
            <a:r>
              <a:rPr lang="nl-NL" sz="2800" u="sng" kern="100" dirty="0">
                <a:solidFill>
                  <a:srgbClr val="0070C0"/>
                </a:solidFill>
                <a:effectLst/>
                <a:latin typeface="Tw Cen MT" panose="020B06020201040206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zeggen</a:t>
            </a:r>
            <a:r>
              <a:rPr lang="nl-NL" sz="2800" kern="100" dirty="0">
                <a:solidFill>
                  <a:srgbClr val="0070C0"/>
                </a:solidFill>
                <a:effectLst/>
                <a:latin typeface="Tw Cen MT" panose="020B06020201040206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dus doe ik het </a:t>
            </a:r>
            <a:r>
              <a:rPr lang="nl-NL" sz="2800" u="sng" kern="100" dirty="0">
                <a:solidFill>
                  <a:srgbClr val="0070C0"/>
                </a:solidFill>
                <a:effectLst/>
                <a:latin typeface="Tw Cen MT" panose="020B06020201040206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zo</a:t>
            </a:r>
          </a:p>
          <a:p>
            <a:pPr marL="7938"/>
            <a:r>
              <a:rPr lang="nl-NL" sz="2800" kern="100" dirty="0">
                <a:solidFill>
                  <a:srgbClr val="0070C0"/>
                </a:solidFill>
                <a:effectLst/>
                <a:latin typeface="Tw Cen MT" panose="020B06020201040206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Ik </a:t>
            </a:r>
            <a:r>
              <a:rPr lang="nl-NL" sz="2800" u="sng" kern="100" dirty="0">
                <a:solidFill>
                  <a:srgbClr val="0070C0"/>
                </a:solidFill>
                <a:effectLst/>
                <a:latin typeface="Tw Cen MT" panose="020B06020201040206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schrijf</a:t>
            </a:r>
            <a:r>
              <a:rPr lang="nl-NL" sz="2800" kern="100" dirty="0">
                <a:solidFill>
                  <a:srgbClr val="0070C0"/>
                </a:solidFill>
                <a:effectLst/>
                <a:latin typeface="Tw Cen MT" panose="020B06020201040206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jou een mooie </a:t>
            </a:r>
            <a:r>
              <a:rPr lang="nl-NL" sz="2800" u="sng" kern="100" dirty="0">
                <a:solidFill>
                  <a:srgbClr val="0070C0"/>
                </a:solidFill>
                <a:effectLst/>
                <a:latin typeface="Tw Cen MT" panose="020B06020201040206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brief</a:t>
            </a:r>
          </a:p>
          <a:p>
            <a:pPr marL="7938"/>
            <a:r>
              <a:rPr lang="nl-NL" sz="2800" kern="100" dirty="0">
                <a:solidFill>
                  <a:srgbClr val="0070C0"/>
                </a:solidFill>
                <a:effectLst/>
                <a:latin typeface="Tw Cen MT" panose="020B06020201040206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Met </a:t>
            </a:r>
            <a:r>
              <a:rPr lang="nl-NL" sz="2800" u="sng" kern="100" dirty="0">
                <a:solidFill>
                  <a:srgbClr val="0070C0"/>
                </a:solidFill>
                <a:effectLst/>
                <a:latin typeface="Tw Cen MT" panose="020B06020201040206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Valentijn</a:t>
            </a:r>
            <a:r>
              <a:rPr lang="nl-NL" sz="2800" kern="100" dirty="0">
                <a:solidFill>
                  <a:srgbClr val="0070C0"/>
                </a:solidFill>
                <a:effectLst/>
                <a:latin typeface="Tw Cen MT" panose="020B06020201040206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krijg jij die </a:t>
            </a:r>
            <a:r>
              <a:rPr lang="nl-NL" sz="2800" u="sng" kern="100" dirty="0">
                <a:solidFill>
                  <a:srgbClr val="0070C0"/>
                </a:solidFill>
                <a:effectLst/>
                <a:latin typeface="Tw Cen MT" panose="020B06020201040206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brief</a:t>
            </a:r>
            <a:r>
              <a:rPr lang="nl-NL" sz="2800" kern="100" dirty="0">
                <a:solidFill>
                  <a:srgbClr val="0070C0"/>
                </a:solidFill>
                <a:effectLst/>
                <a:latin typeface="Tw Cen MT" panose="020B06020201040206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nl-NL" sz="2800" u="sng" kern="100" dirty="0">
                <a:solidFill>
                  <a:srgbClr val="0070C0"/>
                </a:solidFill>
                <a:effectLst/>
                <a:latin typeface="Tw Cen MT" panose="020B06020201040206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cadeau</a:t>
            </a:r>
          </a:p>
          <a:p>
            <a:pPr marL="7938"/>
            <a:r>
              <a:rPr lang="nl-NL" sz="2800" u="sng" kern="100" dirty="0">
                <a:solidFill>
                  <a:srgbClr val="0070C0"/>
                </a:solidFill>
                <a:effectLst/>
                <a:latin typeface="Tw Cen MT" panose="020B06020201040206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Ik</a:t>
            </a:r>
            <a:r>
              <a:rPr lang="nl-NL" sz="2800" kern="100" dirty="0">
                <a:solidFill>
                  <a:srgbClr val="0070C0"/>
                </a:solidFill>
                <a:effectLst/>
                <a:latin typeface="Tw Cen MT" panose="020B06020201040206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vind </a:t>
            </a:r>
            <a:r>
              <a:rPr lang="nl-NL" sz="2800" u="sng" kern="100" dirty="0">
                <a:solidFill>
                  <a:srgbClr val="0070C0"/>
                </a:solidFill>
                <a:effectLst/>
                <a:latin typeface="Tw Cen MT" panose="020B06020201040206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jou</a:t>
            </a:r>
            <a:r>
              <a:rPr lang="nl-NL" sz="2800" kern="100" dirty="0">
                <a:solidFill>
                  <a:srgbClr val="0070C0"/>
                </a:solidFill>
                <a:effectLst/>
                <a:latin typeface="Tw Cen MT" panose="020B06020201040206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ontzettend </a:t>
            </a:r>
            <a:r>
              <a:rPr lang="nl-NL" sz="2800" u="sng" kern="100" dirty="0">
                <a:solidFill>
                  <a:srgbClr val="0070C0"/>
                </a:solidFill>
                <a:effectLst/>
                <a:latin typeface="Tw Cen MT" panose="020B06020201040206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lief</a:t>
            </a:r>
          </a:p>
          <a:p>
            <a:endParaRPr lang="nl-NL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0B62D21-AB6F-9365-377D-C703F9B79230}"/>
              </a:ext>
            </a:extLst>
          </p:cNvPr>
          <p:cNvSpPr txBox="1"/>
          <p:nvPr/>
        </p:nvSpPr>
        <p:spPr>
          <a:xfrm>
            <a:off x="478292" y="1016425"/>
            <a:ext cx="48529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Tw Cen MT" panose="020B0602020104020603" pitchFamily="34" charset="77"/>
                <a:hlinkClick r:id="rId2"/>
              </a:rPr>
              <a:t>Link naar gebarenliedje op YouTube</a:t>
            </a:r>
            <a:endParaRPr lang="nl-NL" sz="1600" dirty="0">
              <a:latin typeface="Tw Cen MT" panose="020B06020201040206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31803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 Narrow" panose="020B0606020202030204" pitchFamily="34" charset="0"/>
              </a:rPr>
              <a:t>links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latin typeface="Arial Narrow" panose="020B0606020202030204" pitchFamily="34" charset="0"/>
              </a:rPr>
              <a:t>Onderzoek: </a:t>
            </a:r>
            <a:r>
              <a:rPr lang="nl-NL" dirty="0">
                <a:latin typeface="Arial Narrow" panose="020B0606020202030204" pitchFamily="34" charset="0"/>
                <a:hlinkClick r:id="rId2"/>
              </a:rPr>
              <a:t>https://www.ahk.nl/onderzoek/research-profile/publicaties/publicatie/de-multimodale-muziekbubbel-1/</a:t>
            </a:r>
            <a:endParaRPr lang="nl-NL" dirty="0">
              <a:latin typeface="Arial Narrow" panose="020B0606020202030204" pitchFamily="34" charset="0"/>
            </a:endParaRPr>
          </a:p>
          <a:p>
            <a:r>
              <a:rPr lang="nl-NL" dirty="0">
                <a:latin typeface="Arial Narrow" panose="020B0606020202030204" pitchFamily="34" charset="0"/>
              </a:rPr>
              <a:t>Nascholing: </a:t>
            </a:r>
            <a:r>
              <a:rPr lang="nl-NL" dirty="0">
                <a:latin typeface="Arial Narrow" panose="020B0606020202030204" pitchFamily="34" charset="0"/>
                <a:hlinkClick r:id="rId3"/>
              </a:rPr>
              <a:t>https://www.conservatoriumvanamsterdam.nl/studie/na-en-bijscholing/muziekbeleving-in-het-speciaal-onderwijs/</a:t>
            </a:r>
            <a:r>
              <a:rPr lang="nl-NL" dirty="0">
                <a:latin typeface="Arial Narrow" panose="020B0606020202030204" pitchFamily="34" charset="0"/>
              </a:rPr>
              <a:t> </a:t>
            </a:r>
          </a:p>
          <a:p>
            <a:r>
              <a:rPr lang="nl-NL" dirty="0">
                <a:latin typeface="Arial Narrow" panose="020B0606020202030204" pitchFamily="34" charset="0"/>
              </a:rPr>
              <a:t>BiM: </a:t>
            </a:r>
            <a:r>
              <a:rPr lang="nl-NL" dirty="0">
                <a:latin typeface="Arial Narrow" panose="020B0606020202030204" pitchFamily="34" charset="0"/>
                <a:hlinkClick r:id="rId4"/>
              </a:rPr>
              <a:t>https://bim-werkwijze.info/</a:t>
            </a:r>
            <a:r>
              <a:rPr lang="nl-NL" dirty="0">
                <a:latin typeface="Arial Narrow" panose="020B0606020202030204" pitchFamily="34" charset="0"/>
              </a:rPr>
              <a:t> </a:t>
            </a:r>
          </a:p>
          <a:p>
            <a:r>
              <a:rPr lang="nl-NL" dirty="0">
                <a:latin typeface="Arial Narrow" panose="020B0606020202030204" pitchFamily="34" charset="0"/>
              </a:rPr>
              <a:t>Vincent: </a:t>
            </a:r>
            <a:r>
              <a:rPr lang="nl-NL" dirty="0">
                <a:latin typeface="Arial Narrow" panose="020B0606020202030204" pitchFamily="34" charset="0"/>
                <a:hlinkClick r:id="rId5"/>
              </a:rPr>
              <a:t>www.vincentspeciaal.nl</a:t>
            </a:r>
            <a:endParaRPr lang="nl-NL" dirty="0">
              <a:latin typeface="Arial Narrow" panose="020B0606020202030204" pitchFamily="34" charset="0"/>
            </a:endParaRPr>
          </a:p>
          <a:p>
            <a:r>
              <a:rPr lang="nl-NL" dirty="0">
                <a:latin typeface="Arial Narrow" panose="020B0606020202030204" pitchFamily="34" charset="0"/>
              </a:rPr>
              <a:t>Gebarenliedjes: </a:t>
            </a:r>
            <a:r>
              <a:rPr lang="nl-NL" dirty="0">
                <a:latin typeface="Arial Narrow" panose="020B0606020202030204" pitchFamily="34" charset="0"/>
                <a:hlinkClick r:id="rId6"/>
              </a:rPr>
              <a:t>Gebarenliedjes Vincent Lamers</a:t>
            </a:r>
            <a:endParaRPr lang="nl-NL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1684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92425" y="500062"/>
            <a:ext cx="4244163" cy="1325563"/>
          </a:xfrm>
        </p:spPr>
        <p:txBody>
          <a:bodyPr/>
          <a:lstStyle/>
          <a:p>
            <a:r>
              <a:rPr lang="nl-NL" dirty="0">
                <a:latin typeface="Arial Narrow" panose="020B0606020202030204" pitchFamily="34" charset="0"/>
                <a:cs typeface="Arial" panose="020B0604020202020204" pitchFamily="34" charset="0"/>
              </a:rPr>
              <a:t>Overzicht workshop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192425" y="2006600"/>
            <a:ext cx="5807149" cy="4351338"/>
          </a:xfrm>
        </p:spPr>
        <p:txBody>
          <a:bodyPr>
            <a:normAutofit lnSpcReduction="10000"/>
          </a:bodyPr>
          <a:lstStyle/>
          <a:p>
            <a:r>
              <a:rPr lang="nl-NL" dirty="0">
                <a:latin typeface="Arial Narrow" panose="020B0606020202030204" pitchFamily="34" charset="0"/>
                <a:cs typeface="Arial" panose="020B0604020202020204" pitchFamily="34" charset="0"/>
              </a:rPr>
              <a:t>Voorstellen</a:t>
            </a:r>
          </a:p>
          <a:p>
            <a:r>
              <a:rPr lang="nl-NL" dirty="0">
                <a:latin typeface="Arial Narrow" panose="020B0606020202030204" pitchFamily="34" charset="0"/>
                <a:cs typeface="Arial" panose="020B0604020202020204" pitchFamily="34" charset="0"/>
              </a:rPr>
              <a:t>Inleiding: belichaamde muzikale ervaring</a:t>
            </a:r>
          </a:p>
          <a:p>
            <a:r>
              <a:rPr lang="nl-NL" dirty="0">
                <a:latin typeface="Arial Narrow" panose="020B0606020202030204" pitchFamily="34" charset="0"/>
                <a:cs typeface="Arial" panose="020B0604020202020204" pitchFamily="34" charset="0"/>
              </a:rPr>
              <a:t>Video Muziekbeleving</a:t>
            </a:r>
          </a:p>
          <a:p>
            <a:r>
              <a:rPr lang="nl-NL" dirty="0">
                <a:latin typeface="Arial Narrow" panose="020B0606020202030204" pitchFamily="34" charset="0"/>
                <a:cs typeface="Arial" panose="020B0604020202020204" pitchFamily="34" charset="0"/>
              </a:rPr>
              <a:t>Zelf beleven</a:t>
            </a:r>
          </a:p>
          <a:p>
            <a:r>
              <a:rPr lang="nl-NL" dirty="0">
                <a:latin typeface="Arial Narrow" panose="020B0606020202030204" pitchFamily="34" charset="0"/>
                <a:cs typeface="Arial" panose="020B0604020202020204" pitchFamily="34" charset="0"/>
              </a:rPr>
              <a:t>Theorie</a:t>
            </a:r>
          </a:p>
          <a:p>
            <a:r>
              <a:rPr lang="nl-NL" dirty="0">
                <a:latin typeface="Arial Narrow" panose="020B0606020202030204" pitchFamily="34" charset="0"/>
                <a:cs typeface="Arial" panose="020B0604020202020204" pitchFamily="34" charset="0"/>
              </a:rPr>
              <a:t>Voorbeeld </a:t>
            </a:r>
          </a:p>
          <a:p>
            <a:r>
              <a:rPr lang="nl-NL" dirty="0">
                <a:latin typeface="Arial Narrow" panose="020B0606020202030204" pitchFamily="34" charset="0"/>
                <a:cs typeface="Arial" panose="020B0604020202020204" pitchFamily="34" charset="0"/>
              </a:rPr>
              <a:t>Muziekbeleving in het regulier onderwijs</a:t>
            </a:r>
          </a:p>
          <a:p>
            <a:r>
              <a:rPr lang="nl-NL" dirty="0">
                <a:latin typeface="Arial Narrow" panose="020B0606020202030204" pitchFamily="34" charset="0"/>
                <a:cs typeface="Arial" panose="020B0604020202020204" pitchFamily="34" charset="0"/>
              </a:rPr>
              <a:t>Voorbeeld</a:t>
            </a:r>
          </a:p>
          <a:p>
            <a:r>
              <a:rPr lang="nl-NL" dirty="0">
                <a:latin typeface="Arial Narrow" panose="020B0606020202030204" pitchFamily="34" charset="0"/>
                <a:cs typeface="Arial" panose="020B0604020202020204" pitchFamily="34" charset="0"/>
              </a:rPr>
              <a:t>Gebarenliedje</a:t>
            </a:r>
          </a:p>
        </p:txBody>
      </p:sp>
    </p:spTree>
    <p:extLst>
      <p:ext uri="{BB962C8B-B14F-4D97-AF65-F5344CB8AC3E}">
        <p14:creationId xmlns:p14="http://schemas.microsoft.com/office/powerpoint/2010/main" val="3566219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81560" y="1825625"/>
            <a:ext cx="8454501" cy="2693109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latin typeface="Arial Narrow" panose="020B0606020202030204" pitchFamily="34" charset="0"/>
              </a:rPr>
              <a:t>Filmpje Charlie </a:t>
            </a:r>
            <a:r>
              <a:rPr lang="nl-NL" dirty="0" err="1">
                <a:latin typeface="Arial Narrow" panose="020B0606020202030204" pitchFamily="34" charset="0"/>
              </a:rPr>
              <a:t>Chaplin</a:t>
            </a:r>
            <a:r>
              <a:rPr lang="nl-NL" dirty="0">
                <a:latin typeface="Arial Narrow" panose="020B0606020202030204" pitchFamily="34" charset="0"/>
              </a:rPr>
              <a:t> uit The </a:t>
            </a:r>
            <a:r>
              <a:rPr lang="nl-NL" dirty="0" err="1">
                <a:latin typeface="Arial Narrow" panose="020B0606020202030204" pitchFamily="34" charset="0"/>
              </a:rPr>
              <a:t>great</a:t>
            </a:r>
            <a:r>
              <a:rPr lang="nl-NL" dirty="0">
                <a:latin typeface="Arial Narrow" panose="020B0606020202030204" pitchFamily="34" charset="0"/>
              </a:rPr>
              <a:t> dictator terug te zien via</a:t>
            </a:r>
          </a:p>
          <a:p>
            <a:pPr marL="0" indent="0">
              <a:buNone/>
            </a:pPr>
            <a:r>
              <a:rPr lang="nl-NL" dirty="0">
                <a:latin typeface="Arial Narrow" panose="020B0606020202030204" pitchFamily="34" charset="0"/>
                <a:hlinkClick r:id="rId2"/>
              </a:rPr>
              <a:t>https://youtu.be/H19jByxrqlw</a:t>
            </a:r>
            <a:r>
              <a:rPr lang="nl-NL" dirty="0">
                <a:latin typeface="Arial Narrow" panose="020B0606020202030204" pitchFamily="34" charset="0"/>
              </a:rPr>
              <a:t> </a:t>
            </a:r>
          </a:p>
          <a:p>
            <a:pPr marL="0" indent="0">
              <a:buNone/>
            </a:pPr>
            <a:endParaRPr lang="nl-NL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nl-NL" dirty="0">
                <a:latin typeface="Arial Narrow" panose="020B0606020202030204" pitchFamily="34" charset="0"/>
              </a:rPr>
              <a:t>Filmpje muziekbelevingsles op De Parel is om AVG redenen niet terug te zien.</a:t>
            </a:r>
          </a:p>
        </p:txBody>
      </p:sp>
    </p:spTree>
    <p:extLst>
      <p:ext uri="{BB962C8B-B14F-4D97-AF65-F5344CB8AC3E}">
        <p14:creationId xmlns:p14="http://schemas.microsoft.com/office/powerpoint/2010/main" val="66188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smoldersbv.nl/wp-content/uploads/2020/11/artikel-15084048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76" r="6396" b="12446"/>
          <a:stretch/>
        </p:blipFill>
        <p:spPr bwMode="auto">
          <a:xfrm>
            <a:off x="2273718" y="738188"/>
            <a:ext cx="7644563" cy="55435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hthoek 3"/>
          <p:cNvSpPr/>
          <p:nvPr/>
        </p:nvSpPr>
        <p:spPr>
          <a:xfrm>
            <a:off x="4216349" y="6424373"/>
            <a:ext cx="3759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hlinkClick r:id="rId3"/>
              </a:rPr>
              <a:t>La valse </a:t>
            </a:r>
            <a:r>
              <a:rPr lang="nl-NL" dirty="0" err="1">
                <a:hlinkClick r:id="rId3"/>
              </a:rPr>
              <a:t>d'Amelie</a:t>
            </a:r>
            <a:r>
              <a:rPr lang="nl-NL" dirty="0">
                <a:hlinkClick r:id="rId3"/>
              </a:rPr>
              <a:t> piano (Yann </a:t>
            </a:r>
            <a:r>
              <a:rPr lang="nl-NL" dirty="0" err="1">
                <a:hlinkClick r:id="rId3"/>
              </a:rPr>
              <a:t>Tiersen</a:t>
            </a:r>
            <a:r>
              <a:rPr lang="nl-NL" dirty="0">
                <a:hlinkClick r:id="rId3"/>
              </a:rPr>
              <a:t>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760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16" name="Ruit 15"/>
          <p:cNvSpPr/>
          <p:nvPr/>
        </p:nvSpPr>
        <p:spPr>
          <a:xfrm>
            <a:off x="4944195" y="1037336"/>
            <a:ext cx="2304288" cy="2304288"/>
          </a:xfrm>
          <a:prstGeom prst="diamond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uit 16"/>
          <p:cNvSpPr/>
          <p:nvPr/>
        </p:nvSpPr>
        <p:spPr>
          <a:xfrm>
            <a:off x="4941147" y="3494024"/>
            <a:ext cx="2304288" cy="2304288"/>
          </a:xfrm>
          <a:prstGeom prst="diamond">
            <a:avLst/>
          </a:prstGeom>
          <a:solidFill>
            <a:srgbClr val="99CC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uit 17"/>
          <p:cNvSpPr/>
          <p:nvPr/>
        </p:nvSpPr>
        <p:spPr>
          <a:xfrm>
            <a:off x="6172539" y="2265680"/>
            <a:ext cx="2304288" cy="2304288"/>
          </a:xfrm>
          <a:prstGeom prst="diamond">
            <a:avLst/>
          </a:prstGeom>
          <a:solidFill>
            <a:srgbClr val="FFCC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uit 18"/>
          <p:cNvSpPr/>
          <p:nvPr/>
        </p:nvSpPr>
        <p:spPr>
          <a:xfrm>
            <a:off x="3715851" y="2265680"/>
            <a:ext cx="2304288" cy="2304288"/>
          </a:xfrm>
          <a:prstGeom prst="diamond">
            <a:avLst/>
          </a:prstGeom>
          <a:solidFill>
            <a:srgbClr val="FFCC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ekstvak 19"/>
          <p:cNvSpPr txBox="1"/>
          <p:nvPr/>
        </p:nvSpPr>
        <p:spPr>
          <a:xfrm>
            <a:off x="5600848" y="1934498"/>
            <a:ext cx="1190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sociality</a:t>
            </a:r>
            <a:endParaRPr lang="nl-N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4180290" y="3202436"/>
            <a:ext cx="1521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embodiment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6701367" y="3217769"/>
            <a:ext cx="1304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materiality</a:t>
            </a:r>
            <a:endParaRPr lang="nl-N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5577226" y="4446113"/>
            <a:ext cx="1238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narritivity</a:t>
            </a:r>
            <a:endParaRPr lang="nl-N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5293021" y="6253510"/>
            <a:ext cx="1600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Schmid (2015)</a:t>
            </a:r>
          </a:p>
        </p:txBody>
      </p:sp>
    </p:spTree>
    <p:extLst>
      <p:ext uri="{BB962C8B-B14F-4D97-AF65-F5344CB8AC3E}">
        <p14:creationId xmlns:p14="http://schemas.microsoft.com/office/powerpoint/2010/main" val="254433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6"/>
          <p:cNvSpPr txBox="1">
            <a:spLocks/>
          </p:cNvSpPr>
          <p:nvPr/>
        </p:nvSpPr>
        <p:spPr>
          <a:xfrm>
            <a:off x="3219449" y="552450"/>
            <a:ext cx="5724525" cy="5981700"/>
          </a:xfrm>
          <a:prstGeom prst="roundRect">
            <a:avLst/>
          </a:prstGeom>
          <a:solidFill>
            <a:srgbClr val="FFFFCC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nl-NL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nl-NL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nl-NL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nl-NL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nl-NL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nl-NL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nl-NL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nl-NL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nl-NL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nl-NL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nl-NL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sociality</a:t>
            </a:r>
            <a:endParaRPr lang="nl-NL" sz="2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3127372" y="1122363"/>
          <a:ext cx="5908677" cy="4642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454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6"/>
          <p:cNvSpPr txBox="1">
            <a:spLocks/>
          </p:cNvSpPr>
          <p:nvPr/>
        </p:nvSpPr>
        <p:spPr>
          <a:xfrm>
            <a:off x="3731342" y="1122361"/>
            <a:ext cx="4719484" cy="5018995"/>
          </a:xfrm>
          <a:prstGeom prst="roundRect">
            <a:avLst/>
          </a:prstGeom>
          <a:solidFill>
            <a:srgbClr val="FFFFCC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nl-NL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nl-NL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nl-NL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nl-NL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nl-NL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nl-NL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nl-NL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nl-NL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nl-NL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nl-NL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nl-NL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nl-NL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3127372" y="1122361"/>
          <a:ext cx="5908677" cy="4642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al 4"/>
          <p:cNvSpPr/>
          <p:nvPr/>
        </p:nvSpPr>
        <p:spPr>
          <a:xfrm>
            <a:off x="5427407" y="2896753"/>
            <a:ext cx="1297857" cy="1226420"/>
          </a:xfrm>
          <a:prstGeom prst="ellipse">
            <a:avLst/>
          </a:prstGeom>
          <a:solidFill>
            <a:srgbClr val="00B050">
              <a:alpha val="48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5475172" y="3140502"/>
            <a:ext cx="1231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belichaamde muzikale ervaring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5427407" y="5630149"/>
            <a:ext cx="1563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sociale context</a:t>
            </a:r>
            <a:endParaRPr lang="nl-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107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6549F9-26BD-411A-838E-4C9E39715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nl-NL" dirty="0">
                <a:latin typeface="Arial Narrow" panose="020B0606020202030204" pitchFamily="34" charset="0"/>
                <a:cs typeface="Arial" panose="020B0604020202020204" pitchFamily="34" charset="0"/>
              </a:rPr>
              <a:t>De schijf van vijf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401907F-B872-4FC9-9037-DCBF438FE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8" y="2688336"/>
            <a:ext cx="4818889" cy="3584448"/>
          </a:xfrm>
        </p:spPr>
        <p:txBody>
          <a:bodyPr anchor="t">
            <a:normAutofit/>
          </a:bodyPr>
          <a:lstStyle/>
          <a:p>
            <a:r>
              <a:rPr lang="en-US" dirty="0" err="1">
                <a:latin typeface="Arial Narrow" panose="020B0606020202030204" pitchFamily="34" charset="0"/>
                <a:cs typeface="Arial" panose="020B0604020202020204" pitchFamily="34" charset="0"/>
              </a:rPr>
              <a:t>Uitkomsten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 van </a:t>
            </a:r>
            <a:r>
              <a:rPr lang="en-US" dirty="0" err="1">
                <a:latin typeface="Arial Narrow" panose="020B0606020202030204" pitchFamily="34" charset="0"/>
                <a:cs typeface="Arial" panose="020B0604020202020204" pitchFamily="34" charset="0"/>
              </a:rPr>
              <a:t>literatuuronderzoek</a:t>
            </a:r>
            <a:endParaRPr lang="en-US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 Narrow" panose="020B0606020202030204" pitchFamily="34" charset="0"/>
                <a:cs typeface="Arial" panose="020B0604020202020204" pitchFamily="34" charset="0"/>
              </a:rPr>
              <a:t>Vijf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  <a:cs typeface="Arial" panose="020B0604020202020204" pitchFamily="34" charset="0"/>
              </a:rPr>
              <a:t>basale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  <a:cs typeface="Arial" panose="020B0604020202020204" pitchFamily="34" charset="0"/>
              </a:rPr>
              <a:t>klankherkenningen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8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EF35C2DE-D4C4-46E3-B739-D4B3033356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" r="312" b="-1"/>
          <a:stretch/>
        </p:blipFill>
        <p:spPr>
          <a:xfrm>
            <a:off x="5298141" y="-9864"/>
            <a:ext cx="6893859" cy="6867864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178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4665AA0A1EE645B1F9700E1625433A" ma:contentTypeVersion="18" ma:contentTypeDescription="Een nieuw document maken." ma:contentTypeScope="" ma:versionID="b0564d1beb217ae555351c9661084167">
  <xsd:schema xmlns:xsd="http://www.w3.org/2001/XMLSchema" xmlns:xs="http://www.w3.org/2001/XMLSchema" xmlns:p="http://schemas.microsoft.com/office/2006/metadata/properties" xmlns:ns2="41ea1bb3-a161-4009-ae13-b7015d1bae25" xmlns:ns3="d669aaf7-8777-4ea3-8655-a9d29ac0e361" targetNamespace="http://schemas.microsoft.com/office/2006/metadata/properties" ma:root="true" ma:fieldsID="ee6d2c0e0bd1c76ab6c866b2f2c90c52" ns2:_="" ns3:_="">
    <xsd:import namespace="41ea1bb3-a161-4009-ae13-b7015d1bae25"/>
    <xsd:import namespace="d669aaf7-8777-4ea3-8655-a9d29ac0e3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ea1bb3-a161-4009-ae13-b7015d1bae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cad43bed-8510-4284-885a-4688490ce4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9aaf7-8777-4ea3-8655-a9d29ac0e36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2e932b7-b046-48e6-8bdf-f99a4961ad98}" ma:internalName="TaxCatchAll" ma:showField="CatchAllData" ma:web="d669aaf7-8777-4ea3-8655-a9d29ac0e3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35ACFE-DFD2-4397-8A9B-48349FA55FFE}"/>
</file>

<file path=customXml/itemProps2.xml><?xml version="1.0" encoding="utf-8"?>
<ds:datastoreItem xmlns:ds="http://schemas.openxmlformats.org/officeDocument/2006/customXml" ds:itemID="{5D0FECD3-3AE7-4C68-BBC5-FB2684BFC262}"/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479</Words>
  <Application>Microsoft Macintosh PowerPoint</Application>
  <PresentationFormat>Breedbeeld</PresentationFormat>
  <Paragraphs>118</Paragraphs>
  <Slides>22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30" baseType="lpstr">
      <vt:lpstr>.AppleSystemUIFont</vt:lpstr>
      <vt:lpstr>Arial</vt:lpstr>
      <vt:lpstr>Arial Narrow</vt:lpstr>
      <vt:lpstr>Calibri</vt:lpstr>
      <vt:lpstr>Calibri Light</vt:lpstr>
      <vt:lpstr>Times New Roman</vt:lpstr>
      <vt:lpstr>Tw Cen MT</vt:lpstr>
      <vt:lpstr>Kantoorthema</vt:lpstr>
      <vt:lpstr>PowerPoint-presentatie</vt:lpstr>
      <vt:lpstr>PowerPoint-presentatie</vt:lpstr>
      <vt:lpstr>Overzicht workshop</vt:lpstr>
      <vt:lpstr>PowerPoint-presentatie</vt:lpstr>
      <vt:lpstr>PowerPoint-presentatie</vt:lpstr>
      <vt:lpstr>PowerPoint-presentatie</vt:lpstr>
      <vt:lpstr>PowerPoint-presentatie</vt:lpstr>
      <vt:lpstr>PowerPoint-presentatie</vt:lpstr>
      <vt:lpstr>De schijf van vijf</vt:lpstr>
      <vt:lpstr>Resultaten: muziekdidactiek </vt:lpstr>
      <vt:lpstr>Resultaten: pedagogiek</vt:lpstr>
      <vt:lpstr>Overige resultaten</vt:lpstr>
      <vt:lpstr>PowerPoint-presentatie</vt:lpstr>
      <vt:lpstr>Mogelijkheden voor andere doelgroepen</vt:lpstr>
      <vt:lpstr>PowerPoint-presentatie</vt:lpstr>
      <vt:lpstr>PowerPoint-presentatie</vt:lpstr>
      <vt:lpstr>Tips voor regulier onderwijs</vt:lpstr>
      <vt:lpstr>PowerPoint-presentatie</vt:lpstr>
      <vt:lpstr>PowerPoint-presentatie</vt:lpstr>
      <vt:lpstr>PowerPoint-presentatie</vt:lpstr>
      <vt:lpstr>PowerPoint-presentatie</vt:lpstr>
      <vt:lpstr>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vincent lamers</dc:creator>
  <cp:lastModifiedBy>Vincent Lamers</cp:lastModifiedBy>
  <cp:revision>23</cp:revision>
  <dcterms:created xsi:type="dcterms:W3CDTF">2021-11-10T18:57:09Z</dcterms:created>
  <dcterms:modified xsi:type="dcterms:W3CDTF">2024-03-19T15:08:53Z</dcterms:modified>
</cp:coreProperties>
</file>